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hammed Muzammil" userId="a5512d87b7ebd768" providerId="LiveId" clId="{03005E42-8078-4D4E-A35A-E1FB1C95E250}"/>
    <pc:docChg chg="undo custSel delSld modSld">
      <pc:chgData name="Muhammed Muzammil" userId="a5512d87b7ebd768" providerId="LiveId" clId="{03005E42-8078-4D4E-A35A-E1FB1C95E250}" dt="2026-09-14T02:24:54.782" v="115" actId="20577"/>
      <pc:docMkLst>
        <pc:docMk/>
      </pc:docMkLst>
      <pc:sldChg chg="modSp mod">
        <pc:chgData name="Muhammed Muzammil" userId="a5512d87b7ebd768" providerId="LiveId" clId="{03005E42-8078-4D4E-A35A-E1FB1C95E250}" dt="2026-09-14T02:21:26.468" v="49" actId="313"/>
        <pc:sldMkLst>
          <pc:docMk/>
          <pc:sldMk cId="0" sldId="257"/>
        </pc:sldMkLst>
        <pc:spChg chg="mod">
          <ac:chgData name="Muhammed Muzammil" userId="a5512d87b7ebd768" providerId="LiveId" clId="{03005E42-8078-4D4E-A35A-E1FB1C95E250}" dt="2026-09-14T02:21:10.872" v="45" actId="20577"/>
          <ac:spMkLst>
            <pc:docMk/>
            <pc:sldMk cId="0" sldId="257"/>
            <ac:spMk id="1048601" creationId="{00000000-0000-0000-0000-000000000000}"/>
          </ac:spMkLst>
        </pc:spChg>
        <pc:spChg chg="mod">
          <ac:chgData name="Muhammed Muzammil" userId="a5512d87b7ebd768" providerId="LiveId" clId="{03005E42-8078-4D4E-A35A-E1FB1C95E250}" dt="2026-09-14T02:21:14.283" v="47" actId="20577"/>
          <ac:spMkLst>
            <pc:docMk/>
            <pc:sldMk cId="0" sldId="257"/>
            <ac:spMk id="1048602" creationId="{00000000-0000-0000-0000-000000000000}"/>
          </ac:spMkLst>
        </pc:spChg>
        <pc:spChg chg="mod">
          <ac:chgData name="Muhammed Muzammil" userId="a5512d87b7ebd768" providerId="LiveId" clId="{03005E42-8078-4D4E-A35A-E1FB1C95E250}" dt="2026-09-14T02:21:26.468" v="49" actId="313"/>
          <ac:spMkLst>
            <pc:docMk/>
            <pc:sldMk cId="0" sldId="257"/>
            <ac:spMk id="1048608" creationId="{00000000-0000-0000-0000-000000000000}"/>
          </ac:spMkLst>
        </pc:spChg>
      </pc:sldChg>
      <pc:sldChg chg="modSp mod">
        <pc:chgData name="Muhammed Muzammil" userId="a5512d87b7ebd768" providerId="LiveId" clId="{03005E42-8078-4D4E-A35A-E1FB1C95E250}" dt="2026-09-14T02:23:51.332" v="90" actId="113"/>
        <pc:sldMkLst>
          <pc:docMk/>
          <pc:sldMk cId="0" sldId="258"/>
        </pc:sldMkLst>
        <pc:spChg chg="mod">
          <ac:chgData name="Muhammed Muzammil" userId="a5512d87b7ebd768" providerId="LiveId" clId="{03005E42-8078-4D4E-A35A-E1FB1C95E250}" dt="2026-09-14T02:23:51.332" v="90" actId="113"/>
          <ac:spMkLst>
            <pc:docMk/>
            <pc:sldMk cId="0" sldId="258"/>
            <ac:spMk id="1048642" creationId="{00000000-0000-0000-0000-000000000000}"/>
          </ac:spMkLst>
        </pc:spChg>
      </pc:sldChg>
      <pc:sldChg chg="modSp mod">
        <pc:chgData name="Muhammed Muzammil" userId="a5512d87b7ebd768" providerId="LiveId" clId="{03005E42-8078-4D4E-A35A-E1FB1C95E250}" dt="2026-09-14T02:22:45.252" v="89" actId="20577"/>
        <pc:sldMkLst>
          <pc:docMk/>
          <pc:sldMk cId="0" sldId="259"/>
        </pc:sldMkLst>
        <pc:spChg chg="mod">
          <ac:chgData name="Muhammed Muzammil" userId="a5512d87b7ebd768" providerId="LiveId" clId="{03005E42-8078-4D4E-A35A-E1FB1C95E250}" dt="2026-09-14T02:22:45.252" v="89" actId="20577"/>
          <ac:spMkLst>
            <pc:docMk/>
            <pc:sldMk cId="0" sldId="259"/>
            <ac:spMk id="1048651" creationId="{00000000-0000-0000-0000-000000000000}"/>
          </ac:spMkLst>
        </pc:spChg>
      </pc:sldChg>
      <pc:sldChg chg="modSp mod">
        <pc:chgData name="Muhammed Muzammil" userId="a5512d87b7ebd768" providerId="LiveId" clId="{03005E42-8078-4D4E-A35A-E1FB1C95E250}" dt="2026-09-14T02:20:07.705" v="35" actId="313"/>
        <pc:sldMkLst>
          <pc:docMk/>
          <pc:sldMk cId="0" sldId="260"/>
        </pc:sldMkLst>
        <pc:spChg chg="mod">
          <ac:chgData name="Muhammed Muzammil" userId="a5512d87b7ebd768" providerId="LiveId" clId="{03005E42-8078-4D4E-A35A-E1FB1C95E250}" dt="2026-09-14T02:20:07.705" v="35" actId="313"/>
          <ac:spMkLst>
            <pc:docMk/>
            <pc:sldMk cId="0" sldId="260"/>
            <ac:spMk id="1048664" creationId="{00000000-0000-0000-0000-000000000000}"/>
          </ac:spMkLst>
        </pc:spChg>
      </pc:sldChg>
      <pc:sldChg chg="modSp mod">
        <pc:chgData name="Muhammed Muzammil" userId="a5512d87b7ebd768" providerId="LiveId" clId="{03005E42-8078-4D4E-A35A-E1FB1C95E250}" dt="2026-09-14T02:19:59.184" v="34" actId="113"/>
        <pc:sldMkLst>
          <pc:docMk/>
          <pc:sldMk cId="0" sldId="261"/>
        </pc:sldMkLst>
        <pc:spChg chg="mod">
          <ac:chgData name="Muhammed Muzammil" userId="a5512d87b7ebd768" providerId="LiveId" clId="{03005E42-8078-4D4E-A35A-E1FB1C95E250}" dt="2026-09-14T02:19:59.184" v="34" actId="113"/>
          <ac:spMkLst>
            <pc:docMk/>
            <pc:sldMk cId="0" sldId="261"/>
            <ac:spMk id="1048689" creationId="{00000000-0000-0000-0000-000000000000}"/>
          </ac:spMkLst>
        </pc:spChg>
      </pc:sldChg>
      <pc:sldChg chg="modSp mod">
        <pc:chgData name="Muhammed Muzammil" userId="a5512d87b7ebd768" providerId="LiveId" clId="{03005E42-8078-4D4E-A35A-E1FB1C95E250}" dt="2026-09-14T02:19:49.145" v="33" actId="113"/>
        <pc:sldMkLst>
          <pc:docMk/>
          <pc:sldMk cId="0" sldId="262"/>
        </pc:sldMkLst>
        <pc:spChg chg="mod">
          <ac:chgData name="Muhammed Muzammil" userId="a5512d87b7ebd768" providerId="LiveId" clId="{03005E42-8078-4D4E-A35A-E1FB1C95E250}" dt="2026-09-14T02:19:49.145" v="33" actId="113"/>
          <ac:spMkLst>
            <pc:docMk/>
            <pc:sldMk cId="0" sldId="262"/>
            <ac:spMk id="1048699" creationId="{00000000-0000-0000-0000-000000000000}"/>
          </ac:spMkLst>
        </pc:spChg>
      </pc:sldChg>
      <pc:sldChg chg="modSp mod">
        <pc:chgData name="Muhammed Muzammil" userId="a5512d87b7ebd768" providerId="LiveId" clId="{03005E42-8078-4D4E-A35A-E1FB1C95E250}" dt="2026-09-14T02:19:31.182" v="32" actId="20577"/>
        <pc:sldMkLst>
          <pc:docMk/>
          <pc:sldMk cId="0" sldId="263"/>
        </pc:sldMkLst>
        <pc:spChg chg="mod">
          <ac:chgData name="Muhammed Muzammil" userId="a5512d87b7ebd768" providerId="LiveId" clId="{03005E42-8078-4D4E-A35A-E1FB1C95E250}" dt="2026-09-14T02:18:00.716" v="9" actId="1076"/>
          <ac:spMkLst>
            <pc:docMk/>
            <pc:sldMk cId="0" sldId="263"/>
            <ac:spMk id="1048711" creationId="{00000000-0000-0000-0000-000000000000}"/>
          </ac:spMkLst>
        </pc:spChg>
        <pc:spChg chg="mod">
          <ac:chgData name="Muhammed Muzammil" userId="a5512d87b7ebd768" providerId="LiveId" clId="{03005E42-8078-4D4E-A35A-E1FB1C95E250}" dt="2026-09-14T02:18:00.716" v="9" actId="1076"/>
          <ac:spMkLst>
            <pc:docMk/>
            <pc:sldMk cId="0" sldId="263"/>
            <ac:spMk id="1048714" creationId="{00000000-0000-0000-0000-000000000000}"/>
          </ac:spMkLst>
        </pc:spChg>
        <pc:spChg chg="mod">
          <ac:chgData name="Muhammed Muzammil" userId="a5512d87b7ebd768" providerId="LiveId" clId="{03005E42-8078-4D4E-A35A-E1FB1C95E250}" dt="2026-09-14T02:18:00.716" v="9" actId="1076"/>
          <ac:spMkLst>
            <pc:docMk/>
            <pc:sldMk cId="0" sldId="263"/>
            <ac:spMk id="1048717" creationId="{00000000-0000-0000-0000-000000000000}"/>
          </ac:spMkLst>
        </pc:spChg>
        <pc:spChg chg="mod">
          <ac:chgData name="Muhammed Muzammil" userId="a5512d87b7ebd768" providerId="LiveId" clId="{03005E42-8078-4D4E-A35A-E1FB1C95E250}" dt="2026-09-14T02:19:31.182" v="32" actId="20577"/>
          <ac:spMkLst>
            <pc:docMk/>
            <pc:sldMk cId="0" sldId="263"/>
            <ac:spMk id="1048718" creationId="{00000000-0000-0000-0000-000000000000}"/>
          </ac:spMkLst>
        </pc:spChg>
      </pc:sldChg>
      <pc:sldChg chg="modSp mod">
        <pc:chgData name="Muhammed Muzammil" userId="a5512d87b7ebd768" providerId="LiveId" clId="{03005E42-8078-4D4E-A35A-E1FB1C95E250}" dt="2026-09-14T02:24:54.782" v="115" actId="20577"/>
        <pc:sldMkLst>
          <pc:docMk/>
          <pc:sldMk cId="0" sldId="264"/>
        </pc:sldMkLst>
        <pc:spChg chg="mod">
          <ac:chgData name="Muhammed Muzammil" userId="a5512d87b7ebd768" providerId="LiveId" clId="{03005E42-8078-4D4E-A35A-E1FB1C95E250}" dt="2026-09-14T02:24:41.719" v="102" actId="20577"/>
          <ac:spMkLst>
            <pc:docMk/>
            <pc:sldMk cId="0" sldId="264"/>
            <ac:spMk id="1048735" creationId="{00000000-0000-0000-0000-000000000000}"/>
          </ac:spMkLst>
        </pc:spChg>
        <pc:spChg chg="mod">
          <ac:chgData name="Muhammed Muzammil" userId="a5512d87b7ebd768" providerId="LiveId" clId="{03005E42-8078-4D4E-A35A-E1FB1C95E250}" dt="2026-09-14T02:24:54.782" v="115" actId="20577"/>
          <ac:spMkLst>
            <pc:docMk/>
            <pc:sldMk cId="0" sldId="264"/>
            <ac:spMk id="1048740" creationId="{00000000-0000-0000-0000-000000000000}"/>
          </ac:spMkLst>
        </pc:spChg>
      </pc:sldChg>
      <pc:sldChg chg="del">
        <pc:chgData name="Muhammed Muzammil" userId="a5512d87b7ebd768" providerId="LiveId" clId="{03005E42-8078-4D4E-A35A-E1FB1C95E250}" dt="2026-09-14T02:17:11.505" v="5" actId="47"/>
        <pc:sldMkLst>
          <pc:docMk/>
          <pc:sldMk cId="0" sldId="265"/>
        </pc:sldMkLst>
      </pc:sldChg>
      <pc:sldChg chg="del">
        <pc:chgData name="Muhammed Muzammil" userId="a5512d87b7ebd768" providerId="LiveId" clId="{03005E42-8078-4D4E-A35A-E1FB1C95E250}" dt="2026-09-14T02:17:03.450" v="4" actId="47"/>
        <pc:sldMkLst>
          <pc:docMk/>
          <pc:sldMk cId="0" sldId="266"/>
        </pc:sldMkLst>
      </pc:sldChg>
      <pc:sldChg chg="del">
        <pc:chgData name="Muhammed Muzammil" userId="a5512d87b7ebd768" providerId="LiveId" clId="{03005E42-8078-4D4E-A35A-E1FB1C95E250}" dt="2026-09-14T02:16:53.953" v="3" actId="47"/>
        <pc:sldMkLst>
          <pc:docMk/>
          <pc:sldMk cId="0" sldId="267"/>
        </pc:sldMkLst>
      </pc:sldChg>
      <pc:sldChg chg="del">
        <pc:chgData name="Muhammed Muzammil" userId="a5512d87b7ebd768" providerId="LiveId" clId="{03005E42-8078-4D4E-A35A-E1FB1C95E250}" dt="2026-09-14T02:16:51.559" v="2" actId="47"/>
        <pc:sldMkLst>
          <pc:docMk/>
          <pc:sldMk cId="0" sldId="268"/>
        </pc:sldMkLst>
      </pc:sldChg>
      <pc:sldChg chg="del">
        <pc:chgData name="Muhammed Muzammil" userId="a5512d87b7ebd768" providerId="LiveId" clId="{03005E42-8078-4D4E-A35A-E1FB1C95E250}" dt="2026-09-14T02:16:48.534" v="1" actId="47"/>
        <pc:sldMkLst>
          <pc:docMk/>
          <pc:sldMk cId="0" sldId="270"/>
        </pc:sldMkLst>
      </pc:sldChg>
      <pc:sldChg chg="del">
        <pc:chgData name="Muhammed Muzammil" userId="a5512d87b7ebd768" providerId="LiveId" clId="{03005E42-8078-4D4E-A35A-E1FB1C95E250}" dt="2026-09-14T02:16:36.938" v="0" actId="47"/>
        <pc:sldMkLst>
          <pc:docMk/>
          <pc:sldMk cId="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0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00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01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901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1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5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9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98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8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8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9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9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9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9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9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9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900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5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5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6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9002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900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90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900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90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1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97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97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9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7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8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61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96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9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9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9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 descr="1002310905.jpg"/>
          <p:cNvPicPr>
            <a:picLocks noChangeAspect="1"/>
          </p:cNvPicPr>
          <p:nvPr/>
        </p:nvPicPr>
        <p:blipFill>
          <a:blip r:embed="rId2"/>
          <a:srcRect b="18707"/>
          <a:stretch>
            <a:fillRect/>
          </a:stretch>
        </p:blipFill>
        <p:spPr>
          <a:xfrm>
            <a:off x="7455467" y="0"/>
            <a:ext cx="4798169" cy="6858000"/>
          </a:xfrm>
          <a:prstGeom prst="rect">
            <a:avLst/>
          </a:prstGeom>
        </p:spPr>
      </p:pic>
      <p:sp>
        <p:nvSpPr>
          <p:cNvPr id="1048584" name="Rectangle 2"/>
          <p:cNvSpPr/>
          <p:nvPr/>
        </p:nvSpPr>
        <p:spPr>
          <a:xfrm>
            <a:off x="0" y="0"/>
            <a:ext cx="7452360" cy="6858000"/>
          </a:xfrm>
          <a:prstGeom prst="rect">
            <a:avLst/>
          </a:prstGeom>
          <a:solidFill>
            <a:srgbClr val="103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585" name="TextBox 3"/>
          <p:cNvSpPr txBox="1"/>
          <p:nvPr/>
        </p:nvSpPr>
        <p:spPr>
          <a:xfrm>
            <a:off x="594360" y="594360"/>
            <a:ext cx="4366737" cy="3327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600" b="1">
                <a:solidFill>
                  <a:srgbClr val="DCA530"/>
                </a:solidFill>
                <a:latin typeface="Aptos"/>
              </a:defRPr>
            </a:pPr>
            <a:r>
              <a:t>RIFAH CHAMBER OF COMMERCE &amp; INDUSTRY</a:t>
            </a:r>
          </a:p>
        </p:txBody>
      </p:sp>
      <p:sp>
        <p:nvSpPr>
          <p:cNvPr id="1048586" name="TextBox 4"/>
          <p:cNvSpPr txBox="1"/>
          <p:nvPr/>
        </p:nvSpPr>
        <p:spPr>
          <a:xfrm>
            <a:off x="594360" y="1143000"/>
            <a:ext cx="3922036" cy="1138773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CHENNAI CHAPTER</a:t>
            </a:r>
            <a:br>
              <a:rPr dirty="0"/>
            </a:br>
            <a:r>
              <a:rPr lang="en-IN" dirty="0"/>
              <a:t>2</a:t>
            </a:r>
            <a:r>
              <a:rPr lang="en-IN" baseline="30000" dirty="0"/>
              <a:t>ND</a:t>
            </a:r>
            <a:r>
              <a:rPr lang="en-IN" dirty="0"/>
              <a:t> </a:t>
            </a:r>
            <a:r>
              <a:rPr dirty="0"/>
              <a:t>EVENT</a:t>
            </a:r>
            <a:r>
              <a:rPr lang="en-IN" dirty="0"/>
              <a:t>, 2026</a:t>
            </a:r>
            <a:endParaRPr dirty="0"/>
          </a:p>
        </p:txBody>
      </p:sp>
      <p:sp>
        <p:nvSpPr>
          <p:cNvPr id="1048587" name="TextBox 5"/>
          <p:cNvSpPr txBox="1"/>
          <p:nvPr/>
        </p:nvSpPr>
        <p:spPr>
          <a:xfrm>
            <a:off x="594360" y="2487168"/>
            <a:ext cx="4311821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800" b="1">
                <a:solidFill>
                  <a:srgbClr val="D7E6F0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FROM INSPIRATION → ACTION → IMPACT</a:t>
            </a:r>
          </a:p>
        </p:txBody>
      </p:sp>
      <p:sp>
        <p:nvSpPr>
          <p:cNvPr id="1048588" name="TextBox 6"/>
          <p:cNvSpPr txBox="1"/>
          <p:nvPr/>
        </p:nvSpPr>
        <p:spPr>
          <a:xfrm>
            <a:off x="594360" y="4526280"/>
            <a:ext cx="4140766" cy="281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0">
                <a:solidFill>
                  <a:srgbClr val="FFFFFF"/>
                </a:solidFill>
                <a:latin typeface="Aptos"/>
              </a:defRPr>
            </a:pPr>
            <a:r>
              <a:rPr dirty="0"/>
              <a:t>29 AUGUST 2026  |  Zaitoon Signature, Nungambakkam</a:t>
            </a:r>
          </a:p>
        </p:txBody>
      </p:sp>
      <p:sp>
        <p:nvSpPr>
          <p:cNvPr id="1048589" name="TextBox 7"/>
          <p:cNvSpPr txBox="1"/>
          <p:nvPr/>
        </p:nvSpPr>
        <p:spPr>
          <a:xfrm>
            <a:off x="594360" y="5166360"/>
            <a:ext cx="4820216" cy="4724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2600" b="1">
                <a:solidFill>
                  <a:srgbClr val="FFFFFF"/>
                </a:solidFill>
                <a:latin typeface="Aptos"/>
              </a:defRPr>
            </a:pPr>
            <a:r>
              <a:rPr dirty="0"/>
              <a:t>Event Learning &amp; Impact Report</a:t>
            </a:r>
          </a:p>
        </p:txBody>
      </p:sp>
      <p:sp>
        <p:nvSpPr>
          <p:cNvPr id="1048590" name="TextBox 8"/>
          <p:cNvSpPr txBox="1"/>
          <p:nvPr/>
        </p:nvSpPr>
        <p:spPr>
          <a:xfrm>
            <a:off x="594359" y="5979160"/>
            <a:ext cx="4262775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DCA530"/>
                </a:solidFill>
                <a:latin typeface="Aptos"/>
              </a:defRPr>
            </a:pPr>
            <a:r>
              <a:rPr dirty="0"/>
              <a:t>AI IN TODAY’S BUSINESS  •  ZERO RUPEE MARKETING</a:t>
            </a:r>
          </a:p>
        </p:txBody>
      </p:sp>
      <p:sp>
        <p:nvSpPr>
          <p:cNvPr id="1048592" name="TextBox 10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593" name="TextBox 11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595" name="TextBox 2"/>
          <p:cNvSpPr txBox="1"/>
          <p:nvPr/>
        </p:nvSpPr>
        <p:spPr>
          <a:xfrm>
            <a:off x="502920" y="128016"/>
            <a:ext cx="3747066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THE EVENT IN ONE VIEW</a:t>
            </a:r>
          </a:p>
        </p:txBody>
      </p:sp>
      <p:sp>
        <p:nvSpPr>
          <p:cNvPr id="1048596" name="TextBox 3"/>
          <p:cNvSpPr txBox="1"/>
          <p:nvPr/>
        </p:nvSpPr>
        <p:spPr>
          <a:xfrm>
            <a:off x="8961120" y="173736"/>
            <a:ext cx="994539" cy="256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t>29 AUG 2026</a:t>
            </a:r>
          </a:p>
        </p:txBody>
      </p:sp>
      <p:sp>
        <p:nvSpPr>
          <p:cNvPr id="1048597" name="TextBox 4"/>
          <p:cNvSpPr txBox="1"/>
          <p:nvPr/>
        </p:nvSpPr>
        <p:spPr>
          <a:xfrm>
            <a:off x="594360" y="960120"/>
            <a:ext cx="7130127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2400" b="1">
                <a:solidFill>
                  <a:srgbClr val="103A5B"/>
                </a:solidFill>
                <a:latin typeface="Aptos"/>
              </a:defRPr>
            </a:pPr>
            <a:r>
              <a:t>A day that moved members from listening to doing.</a:t>
            </a:r>
          </a:p>
        </p:txBody>
      </p:sp>
      <p:sp>
        <p:nvSpPr>
          <p:cNvPr id="1048598" name="TextBox 5"/>
          <p:cNvSpPr txBox="1"/>
          <p:nvPr/>
        </p:nvSpPr>
        <p:spPr>
          <a:xfrm>
            <a:off x="594360" y="1481328"/>
            <a:ext cx="5861666" cy="3200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500" b="0">
                <a:solidFill>
                  <a:srgbClr val="69747E"/>
                </a:solidFill>
                <a:latin typeface="Aptos"/>
              </a:defRPr>
            </a:pPr>
            <a:r>
              <a:t>Two practical sessions. One shared message: adapt, act, and build.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6D337E-152C-9215-96A9-3C46DF6CBCD5}"/>
              </a:ext>
            </a:extLst>
          </p:cNvPr>
          <p:cNvGrpSpPr/>
          <p:nvPr/>
        </p:nvGrpSpPr>
        <p:grpSpPr>
          <a:xfrm>
            <a:off x="1805941" y="2186077"/>
            <a:ext cx="7726680" cy="1325880"/>
            <a:chOff x="594360" y="2148840"/>
            <a:chExt cx="7726680" cy="1325880"/>
          </a:xfrm>
        </p:grpSpPr>
        <p:sp>
          <p:nvSpPr>
            <p:cNvPr id="1048599" name="Rounded Rectangle 6"/>
            <p:cNvSpPr/>
            <p:nvPr/>
          </p:nvSpPr>
          <p:spPr>
            <a:xfrm>
              <a:off x="594360" y="2148840"/>
              <a:ext cx="2423160" cy="132588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E0E5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48600" name="Rectangle 7"/>
            <p:cNvSpPr/>
            <p:nvPr/>
          </p:nvSpPr>
          <p:spPr>
            <a:xfrm>
              <a:off x="594360" y="2148840"/>
              <a:ext cx="73152" cy="1325880"/>
            </a:xfrm>
            <a:prstGeom prst="rect">
              <a:avLst/>
            </a:prstGeom>
            <a:solidFill>
              <a:srgbClr val="1D8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48601" name="TextBox 8"/>
            <p:cNvSpPr txBox="1"/>
            <p:nvPr/>
          </p:nvSpPr>
          <p:spPr>
            <a:xfrm>
              <a:off x="795528" y="2313432"/>
              <a:ext cx="1476686" cy="261610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1100" b="1">
                  <a:solidFill>
                    <a:srgbClr val="69747E"/>
                  </a:solidFill>
                  <a:latin typeface="Aptos"/>
                </a:defRPr>
              </a:pPr>
              <a:r>
                <a:rPr lang="en-IN" dirty="0"/>
                <a:t>NEW </a:t>
              </a:r>
              <a:r>
                <a:rPr dirty="0"/>
                <a:t>PARTICIPANTS</a:t>
              </a:r>
            </a:p>
          </p:txBody>
        </p:sp>
        <p:sp>
          <p:nvSpPr>
            <p:cNvPr id="1048602" name="TextBox 9"/>
            <p:cNvSpPr txBox="1"/>
            <p:nvPr/>
          </p:nvSpPr>
          <p:spPr>
            <a:xfrm>
              <a:off x="795528" y="2651760"/>
              <a:ext cx="569387" cy="523220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2800" b="1">
                  <a:solidFill>
                    <a:srgbClr val="1D85BE"/>
                  </a:solidFill>
                  <a:latin typeface="Aptos"/>
                </a:defRPr>
              </a:pPr>
              <a:r>
                <a:rPr lang="en-IN" dirty="0"/>
                <a:t>80</a:t>
              </a:r>
              <a:endParaRPr dirty="0"/>
            </a:p>
          </p:txBody>
        </p:sp>
        <p:sp>
          <p:nvSpPr>
            <p:cNvPr id="1048603" name="TextBox 10"/>
            <p:cNvSpPr txBox="1"/>
            <p:nvPr/>
          </p:nvSpPr>
          <p:spPr>
            <a:xfrm>
              <a:off x="795528" y="3136392"/>
              <a:ext cx="1844001" cy="256540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1100" b="0">
                  <a:solidFill>
                    <a:srgbClr val="1C232A"/>
                  </a:solidFill>
                  <a:latin typeface="Aptos"/>
                </a:defRPr>
              </a:pPr>
              <a:r>
                <a:t>Entrepreneurs &amp; members</a:t>
              </a:r>
            </a:p>
          </p:txBody>
        </p:sp>
        <p:sp>
          <p:nvSpPr>
            <p:cNvPr id="1048604" name="Rounded Rectangle 11"/>
            <p:cNvSpPr/>
            <p:nvPr/>
          </p:nvSpPr>
          <p:spPr>
            <a:xfrm>
              <a:off x="3246120" y="2148840"/>
              <a:ext cx="2423160" cy="132588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E0E5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48605" name="Rectangle 12"/>
            <p:cNvSpPr/>
            <p:nvPr/>
          </p:nvSpPr>
          <p:spPr>
            <a:xfrm>
              <a:off x="3246120" y="2148840"/>
              <a:ext cx="73152" cy="1325880"/>
            </a:xfrm>
            <a:prstGeom prst="rect">
              <a:avLst/>
            </a:prstGeom>
            <a:solidFill>
              <a:srgbClr val="9D2F3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48606" name="TextBox 13"/>
            <p:cNvSpPr txBox="1"/>
            <p:nvPr/>
          </p:nvSpPr>
          <p:spPr>
            <a:xfrm>
              <a:off x="3447288" y="2313432"/>
              <a:ext cx="1529080" cy="256541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1100" b="1">
                  <a:solidFill>
                    <a:srgbClr val="69747E"/>
                  </a:solidFill>
                  <a:latin typeface="Aptos"/>
                </a:defRPr>
              </a:pPr>
              <a:r>
                <a:t>PREMIUM MEMBERS</a:t>
              </a:r>
            </a:p>
          </p:txBody>
        </p:sp>
        <p:sp>
          <p:nvSpPr>
            <p:cNvPr id="1048607" name="TextBox 14"/>
            <p:cNvSpPr txBox="1"/>
            <p:nvPr/>
          </p:nvSpPr>
          <p:spPr>
            <a:xfrm>
              <a:off x="3447288" y="2651760"/>
              <a:ext cx="589280" cy="510540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2800" b="1">
                  <a:solidFill>
                    <a:srgbClr val="9D2F36"/>
                  </a:solidFill>
                  <a:latin typeface="Aptos"/>
                </a:defRPr>
              </a:pPr>
              <a:r>
                <a:t>31</a:t>
              </a:r>
            </a:p>
          </p:txBody>
        </p:sp>
        <p:sp>
          <p:nvSpPr>
            <p:cNvPr id="1048608" name="TextBox 15"/>
            <p:cNvSpPr txBox="1"/>
            <p:nvPr/>
          </p:nvSpPr>
          <p:spPr>
            <a:xfrm>
              <a:off x="3447288" y="3136392"/>
              <a:ext cx="2199641" cy="261610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1100" b="0">
                  <a:solidFill>
                    <a:srgbClr val="1C232A"/>
                  </a:solidFill>
                  <a:latin typeface="Aptos"/>
                </a:defRPr>
              </a:pPr>
              <a:r>
                <a:rPr lang="en-IN" dirty="0"/>
                <a:t>Premium</a:t>
              </a:r>
              <a:r>
                <a:rPr dirty="0"/>
                <a:t> members</a:t>
              </a:r>
              <a:r>
                <a:rPr lang="en-IN" dirty="0"/>
                <a:t> participation</a:t>
              </a:r>
              <a:endParaRPr dirty="0"/>
            </a:p>
          </p:txBody>
        </p:sp>
        <p:sp>
          <p:nvSpPr>
            <p:cNvPr id="1048609" name="Rounded Rectangle 16"/>
            <p:cNvSpPr/>
            <p:nvPr/>
          </p:nvSpPr>
          <p:spPr>
            <a:xfrm>
              <a:off x="5897880" y="2148840"/>
              <a:ext cx="2423160" cy="132588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E0E5E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48610" name="Rectangle 17"/>
            <p:cNvSpPr/>
            <p:nvPr/>
          </p:nvSpPr>
          <p:spPr>
            <a:xfrm>
              <a:off x="5897880" y="2148840"/>
              <a:ext cx="73152" cy="1325880"/>
            </a:xfrm>
            <a:prstGeom prst="rect">
              <a:avLst/>
            </a:prstGeom>
            <a:solidFill>
              <a:srgbClr val="287D5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48611" name="TextBox 18"/>
            <p:cNvSpPr txBox="1"/>
            <p:nvPr/>
          </p:nvSpPr>
          <p:spPr>
            <a:xfrm>
              <a:off x="6099048" y="2313432"/>
              <a:ext cx="1516380" cy="256541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1100" b="1">
                  <a:solidFill>
                    <a:srgbClr val="69747E"/>
                  </a:solidFill>
                  <a:latin typeface="Aptos"/>
                </a:defRPr>
              </a:pPr>
              <a:r>
                <a:t>NEW MEMBERSHIPS</a:t>
              </a:r>
            </a:p>
          </p:txBody>
        </p:sp>
        <p:sp>
          <p:nvSpPr>
            <p:cNvPr id="1048612" name="TextBox 19"/>
            <p:cNvSpPr txBox="1"/>
            <p:nvPr/>
          </p:nvSpPr>
          <p:spPr>
            <a:xfrm>
              <a:off x="6099048" y="2651760"/>
              <a:ext cx="386080" cy="510540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2800" b="1">
                  <a:solidFill>
                    <a:srgbClr val="287D53"/>
                  </a:solidFill>
                  <a:latin typeface="Aptos"/>
                </a:defRPr>
              </a:pPr>
              <a:r>
                <a:t>8</a:t>
              </a:r>
            </a:p>
          </p:txBody>
        </p:sp>
        <p:sp>
          <p:nvSpPr>
            <p:cNvPr id="1048613" name="TextBox 20"/>
            <p:cNvSpPr txBox="1"/>
            <p:nvPr/>
          </p:nvSpPr>
          <p:spPr>
            <a:xfrm>
              <a:off x="6099048" y="3136392"/>
              <a:ext cx="2057400" cy="246888"/>
            </a:xfrm>
            <a:prstGeom prst="rect">
              <a:avLst/>
            </a:prstGeom>
            <a:noFill/>
          </p:spPr>
          <p:txBody>
            <a:bodyPr wrap="none" anchor="t">
              <a:spAutoFit/>
            </a:bodyPr>
            <a:lstStyle/>
            <a:p>
              <a:pPr algn="l">
                <a:defRPr sz="1100" b="0">
                  <a:solidFill>
                    <a:srgbClr val="1C232A"/>
                  </a:solidFill>
                  <a:latin typeface="Aptos"/>
                </a:defRPr>
              </a:pPr>
              <a:r>
                <a:t>New memberships generated</a:t>
              </a:r>
            </a:p>
          </p:txBody>
        </p:sp>
      </p:grpSp>
      <p:sp>
        <p:nvSpPr>
          <p:cNvPr id="1048619" name="Rounded Rectangle 26"/>
          <p:cNvSpPr/>
          <p:nvPr/>
        </p:nvSpPr>
        <p:spPr>
          <a:xfrm>
            <a:off x="594360" y="3794760"/>
            <a:ext cx="10441940" cy="1691640"/>
          </a:xfrm>
          <a:prstGeom prst="roundRect">
            <a:avLst/>
          </a:prstGeom>
          <a:solidFill>
            <a:srgbClr val="EFF7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20" name="TextBox 27"/>
          <p:cNvSpPr txBox="1"/>
          <p:nvPr/>
        </p:nvSpPr>
        <p:spPr>
          <a:xfrm>
            <a:off x="868680" y="3917352"/>
            <a:ext cx="1477784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200" b="1">
                <a:solidFill>
                  <a:srgbClr val="1D85BE"/>
                </a:solidFill>
                <a:latin typeface="Aptos"/>
              </a:defRPr>
            </a:pPr>
            <a:r>
              <a:t>THE CORE IMPACT</a:t>
            </a:r>
          </a:p>
        </p:txBody>
      </p:sp>
      <p:sp>
        <p:nvSpPr>
          <p:cNvPr id="1048621" name="TextBox 28"/>
          <p:cNvSpPr txBox="1"/>
          <p:nvPr/>
        </p:nvSpPr>
        <p:spPr>
          <a:xfrm>
            <a:off x="1063886" y="4506633"/>
            <a:ext cx="9210791" cy="707886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000" b="1">
                <a:solidFill>
                  <a:srgbClr val="1C232A"/>
                </a:solidFill>
                <a:latin typeface="Aptos"/>
              </a:defRPr>
            </a:pPr>
            <a:r>
              <a:rPr dirty="0"/>
              <a:t>Mindset shifted  •  AI </a:t>
            </a:r>
            <a:r>
              <a:rPr lang="en-IN" dirty="0"/>
              <a:t>Simplified</a:t>
            </a:r>
            <a:r>
              <a:rPr dirty="0"/>
              <a:t>  •  Content created  •  New relationships built  </a:t>
            </a:r>
            <a:endParaRPr lang="en-IN" dirty="0"/>
          </a:p>
          <a:p>
            <a:pPr algn="ctr">
              <a:defRPr sz="2000" b="1">
                <a:solidFill>
                  <a:srgbClr val="1C232A"/>
                </a:solidFill>
                <a:latin typeface="Aptos"/>
              </a:defRPr>
            </a:pPr>
            <a:r>
              <a:rPr dirty="0"/>
              <a:t>•  Membership pipeline strengthened</a:t>
            </a:r>
          </a:p>
        </p:txBody>
      </p:sp>
      <p:sp>
        <p:nvSpPr>
          <p:cNvPr id="1048622" name="Rectangle 29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23" name="TextBox 30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624" name="TextBox 31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9D2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26" name="TextBox 2"/>
          <p:cNvSpPr txBox="1"/>
          <p:nvPr/>
        </p:nvSpPr>
        <p:spPr>
          <a:xfrm>
            <a:off x="502920" y="128016"/>
            <a:ext cx="5677763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WHY RIFAH CREATED THIS PLATFORM</a:t>
            </a:r>
          </a:p>
        </p:txBody>
      </p:sp>
      <p:sp>
        <p:nvSpPr>
          <p:cNvPr id="1048627" name="TextBox 3"/>
          <p:cNvSpPr txBox="1"/>
          <p:nvPr/>
        </p:nvSpPr>
        <p:spPr>
          <a:xfrm>
            <a:off x="8961120" y="173736"/>
            <a:ext cx="805180" cy="256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t>PURPOSE</a:t>
            </a:r>
          </a:p>
        </p:txBody>
      </p:sp>
      <p:sp>
        <p:nvSpPr>
          <p:cNvPr id="1048628" name="TextBox 4"/>
          <p:cNvSpPr txBox="1"/>
          <p:nvPr/>
        </p:nvSpPr>
        <p:spPr>
          <a:xfrm>
            <a:off x="594360" y="1005840"/>
            <a:ext cx="8503811" cy="4597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2500" b="1">
                <a:solidFill>
                  <a:srgbClr val="103A5B"/>
                </a:solidFill>
                <a:latin typeface="Aptos"/>
              </a:defRPr>
            </a:pPr>
            <a:r>
              <a:t>Not just an event — a platform for business transformation.</a:t>
            </a:r>
          </a:p>
        </p:txBody>
      </p:sp>
      <p:sp>
        <p:nvSpPr>
          <p:cNvPr id="1048629" name="Rounded Rectangle 5"/>
          <p:cNvSpPr/>
          <p:nvPr/>
        </p:nvSpPr>
        <p:spPr>
          <a:xfrm>
            <a:off x="640080" y="1920240"/>
            <a:ext cx="29718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0" name="Rounded Rectangle 6"/>
          <p:cNvSpPr/>
          <p:nvPr/>
        </p:nvSpPr>
        <p:spPr>
          <a:xfrm>
            <a:off x="868680" y="2148840"/>
            <a:ext cx="2380884" cy="446876"/>
          </a:xfrm>
          <a:prstGeom prst="roundRect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1" name="TextBox 7"/>
          <p:cNvSpPr txBox="1"/>
          <p:nvPr/>
        </p:nvSpPr>
        <p:spPr>
          <a:xfrm>
            <a:off x="1574053" y="2189012"/>
            <a:ext cx="970138" cy="40011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sz="2000" dirty="0"/>
              <a:t>LEARN</a:t>
            </a:r>
          </a:p>
        </p:txBody>
      </p:sp>
      <p:sp>
        <p:nvSpPr>
          <p:cNvPr id="1048632" name="TextBox 8"/>
          <p:cNvSpPr txBox="1"/>
          <p:nvPr/>
        </p:nvSpPr>
        <p:spPr>
          <a:xfrm>
            <a:off x="868680" y="2697480"/>
            <a:ext cx="2533281" cy="8771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0">
                <a:solidFill>
                  <a:srgbClr val="1C232A"/>
                </a:solidFill>
                <a:latin typeface="Aptos"/>
              </a:defRPr>
            </a:pPr>
            <a:r>
              <a:rPr dirty="0"/>
              <a:t>Expose members to practical ideas from proven business leaders.</a:t>
            </a:r>
          </a:p>
        </p:txBody>
      </p:sp>
      <p:sp>
        <p:nvSpPr>
          <p:cNvPr id="1048633" name="Rounded Rectangle 9"/>
          <p:cNvSpPr/>
          <p:nvPr/>
        </p:nvSpPr>
        <p:spPr>
          <a:xfrm>
            <a:off x="4069080" y="1920240"/>
            <a:ext cx="29718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4" name="Rounded Rectangle 10"/>
          <p:cNvSpPr/>
          <p:nvPr/>
        </p:nvSpPr>
        <p:spPr>
          <a:xfrm>
            <a:off x="4297679" y="2148840"/>
            <a:ext cx="2285999" cy="446876"/>
          </a:xfrm>
          <a:prstGeom prst="roundRect">
            <a:avLst/>
          </a:prstGeom>
          <a:solidFill>
            <a:srgbClr val="9D2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5" name="TextBox 11"/>
          <p:cNvSpPr txBox="1"/>
          <p:nvPr/>
        </p:nvSpPr>
        <p:spPr>
          <a:xfrm>
            <a:off x="5058165" y="2164939"/>
            <a:ext cx="919675" cy="40011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>
              <a:defRPr sz="900" b="1">
                <a:solidFill>
                  <a:srgbClr val="FFFFFF"/>
                </a:solidFill>
                <a:latin typeface="Aptos"/>
              </a:defRPr>
            </a:pPr>
            <a:r>
              <a:rPr sz="2000" dirty="0"/>
              <a:t>APPLY</a:t>
            </a:r>
          </a:p>
        </p:txBody>
      </p:sp>
      <p:sp>
        <p:nvSpPr>
          <p:cNvPr id="1048636" name="TextBox 12"/>
          <p:cNvSpPr txBox="1"/>
          <p:nvPr/>
        </p:nvSpPr>
        <p:spPr>
          <a:xfrm>
            <a:off x="4297680" y="2697480"/>
            <a:ext cx="2555404" cy="11387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0">
                <a:solidFill>
                  <a:srgbClr val="1C232A"/>
                </a:solidFill>
                <a:latin typeface="Aptos"/>
              </a:defRPr>
            </a:pPr>
            <a:r>
              <a:rPr dirty="0"/>
              <a:t>Turn learning into immediate action — create, post, test, improve.</a:t>
            </a:r>
          </a:p>
        </p:txBody>
      </p:sp>
      <p:sp>
        <p:nvSpPr>
          <p:cNvPr id="1048637" name="Rounded Rectangle 13"/>
          <p:cNvSpPr/>
          <p:nvPr/>
        </p:nvSpPr>
        <p:spPr>
          <a:xfrm>
            <a:off x="7498079" y="1920240"/>
            <a:ext cx="29718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8" name="Rounded Rectangle 14"/>
          <p:cNvSpPr/>
          <p:nvPr/>
        </p:nvSpPr>
        <p:spPr>
          <a:xfrm>
            <a:off x="7726679" y="2148840"/>
            <a:ext cx="2223566" cy="446876"/>
          </a:xfrm>
          <a:prstGeom prst="roundRect">
            <a:avLst/>
          </a:prstGeom>
          <a:solidFill>
            <a:srgbClr val="287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39" name="TextBox 15"/>
          <p:cNvSpPr txBox="1"/>
          <p:nvPr/>
        </p:nvSpPr>
        <p:spPr>
          <a:xfrm>
            <a:off x="8144111" y="2176272"/>
            <a:ext cx="1377301" cy="40011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sz="2000" dirty="0"/>
              <a:t>CONNECT</a:t>
            </a:r>
          </a:p>
        </p:txBody>
      </p:sp>
      <p:sp>
        <p:nvSpPr>
          <p:cNvPr id="1048640" name="TextBox 16"/>
          <p:cNvSpPr txBox="1"/>
          <p:nvPr/>
        </p:nvSpPr>
        <p:spPr>
          <a:xfrm>
            <a:off x="7726679" y="2697480"/>
            <a:ext cx="2567695" cy="11387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0">
                <a:solidFill>
                  <a:srgbClr val="1C232A"/>
                </a:solidFill>
                <a:latin typeface="Aptos"/>
              </a:defRPr>
            </a:pPr>
            <a:r>
              <a:rPr dirty="0"/>
              <a:t>Strengthen the business community and create new membership momentum.</a:t>
            </a:r>
          </a:p>
        </p:txBody>
      </p:sp>
      <p:sp>
        <p:nvSpPr>
          <p:cNvPr id="1048641" name="TextBox 17"/>
          <p:cNvSpPr txBox="1"/>
          <p:nvPr/>
        </p:nvSpPr>
        <p:spPr>
          <a:xfrm>
            <a:off x="685800" y="4892040"/>
            <a:ext cx="7250480" cy="4089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200" b="1">
                <a:solidFill>
                  <a:srgbClr val="9D2F36"/>
                </a:solidFill>
                <a:latin typeface="Aptos"/>
              </a:defRPr>
            </a:pPr>
            <a:r>
              <a:t>The strongest events do not end when the applause ends.</a:t>
            </a:r>
          </a:p>
        </p:txBody>
      </p:sp>
      <p:sp>
        <p:nvSpPr>
          <p:cNvPr id="1048642" name="TextBox 18"/>
          <p:cNvSpPr txBox="1"/>
          <p:nvPr/>
        </p:nvSpPr>
        <p:spPr>
          <a:xfrm>
            <a:off x="888746" y="5486400"/>
            <a:ext cx="6505627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600" b="0">
                <a:solidFill>
                  <a:srgbClr val="69747E"/>
                </a:solidFill>
                <a:latin typeface="Aptos"/>
              </a:defRPr>
            </a:pPr>
            <a:r>
              <a:rPr b="1" dirty="0"/>
              <a:t>Their success is measured by what people do differently afterwards.</a:t>
            </a:r>
          </a:p>
        </p:txBody>
      </p:sp>
      <p:sp>
        <p:nvSpPr>
          <p:cNvPr id="1048643" name="Rectangle 19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44" name="TextBox 20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645" name="TextBox 21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47" name="TextBox 2"/>
          <p:cNvSpPr txBox="1"/>
          <p:nvPr/>
        </p:nvSpPr>
        <p:spPr>
          <a:xfrm>
            <a:off x="502920" y="128016"/>
            <a:ext cx="5850305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SESSION 01 — AI IN TODAY’S BUSINESS</a:t>
            </a:r>
          </a:p>
        </p:txBody>
      </p:sp>
      <p:sp>
        <p:nvSpPr>
          <p:cNvPr id="1048648" name="TextBox 3"/>
          <p:cNvSpPr txBox="1"/>
          <p:nvPr/>
        </p:nvSpPr>
        <p:spPr>
          <a:xfrm>
            <a:off x="8675033" y="189226"/>
            <a:ext cx="199798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C K KUMARAVEL</a:t>
            </a:r>
          </a:p>
        </p:txBody>
      </p:sp>
      <p:sp>
        <p:nvSpPr>
          <p:cNvPr id="1048649" name="TextBox 5"/>
          <p:cNvSpPr txBox="1"/>
          <p:nvPr/>
        </p:nvSpPr>
        <p:spPr>
          <a:xfrm>
            <a:off x="594360" y="1097280"/>
            <a:ext cx="5344934" cy="4597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2500" b="1">
                <a:solidFill>
                  <a:srgbClr val="1D85BE"/>
                </a:solidFill>
                <a:latin typeface="Aptos"/>
              </a:defRPr>
            </a:pPr>
            <a:r>
              <a:rPr dirty="0"/>
              <a:t>“AI is not for coders. It is for leaders.”</a:t>
            </a:r>
          </a:p>
        </p:txBody>
      </p:sp>
      <p:sp>
        <p:nvSpPr>
          <p:cNvPr id="1048650" name="TextBox 6"/>
          <p:cNvSpPr txBox="1"/>
          <p:nvPr/>
        </p:nvSpPr>
        <p:spPr>
          <a:xfrm>
            <a:off x="594361" y="1627632"/>
            <a:ext cx="6629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69747E"/>
                </a:solidFill>
                <a:latin typeface="Aptos"/>
              </a:defRPr>
            </a:pPr>
            <a:r>
              <a:rPr dirty="0"/>
              <a:t>A catalyst session that challenged the audience with uncomfortable questions and practical possibilities.</a:t>
            </a:r>
          </a:p>
        </p:txBody>
      </p:sp>
      <p:sp>
        <p:nvSpPr>
          <p:cNvPr id="1048651" name="TextBox 7"/>
          <p:cNvSpPr txBox="1"/>
          <p:nvPr/>
        </p:nvSpPr>
        <p:spPr>
          <a:xfrm>
            <a:off x="731520" y="2423160"/>
            <a:ext cx="6492240" cy="2282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dirty="0"/>
              <a:t>• What should our community improve?</a:t>
            </a:r>
          </a:p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dirty="0"/>
              <a:t>• Don’t fear AI — understand how it changes customers, work and competition.</a:t>
            </a:r>
          </a:p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dirty="0"/>
              <a:t>• The 21st century is an opportunity for Indian industry.</a:t>
            </a:r>
          </a:p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dirty="0"/>
              <a:t>• Believe in yourself and aim beyond today’s scale.</a:t>
            </a:r>
          </a:p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dirty="0"/>
              <a:t>• Think boldly: </a:t>
            </a:r>
            <a:r>
              <a:rPr lang="en-IN" dirty="0"/>
              <a:t> Have a goal of </a:t>
            </a:r>
            <a:r>
              <a:rPr dirty="0"/>
              <a:t>₹10,000 crore</a:t>
            </a:r>
            <a:r>
              <a:rPr lang="en-IN" dirty="0"/>
              <a:t>, that</a:t>
            </a:r>
            <a:r>
              <a:rPr dirty="0"/>
              <a:t> ambition requires people, systems and technology.</a:t>
            </a:r>
          </a:p>
        </p:txBody>
      </p:sp>
      <p:sp>
        <p:nvSpPr>
          <p:cNvPr id="1048652" name="Rounded Rectangle 8"/>
          <p:cNvSpPr/>
          <p:nvPr/>
        </p:nvSpPr>
        <p:spPr>
          <a:xfrm>
            <a:off x="7909560" y="3794760"/>
            <a:ext cx="3611880" cy="1691640"/>
          </a:xfrm>
          <a:prstGeom prst="roundRect">
            <a:avLst/>
          </a:prstGeom>
          <a:solidFill>
            <a:srgbClr val="FCF6E1"/>
          </a:solidFill>
          <a:ln>
            <a:solidFill>
              <a:srgbClr val="DCA5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53" name="TextBox 9"/>
          <p:cNvSpPr txBox="1"/>
          <p:nvPr/>
        </p:nvSpPr>
        <p:spPr>
          <a:xfrm>
            <a:off x="8723370" y="3898078"/>
            <a:ext cx="2157963" cy="40011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100" b="1">
                <a:solidFill>
                  <a:srgbClr val="9D2F36"/>
                </a:solidFill>
                <a:latin typeface="Aptos"/>
              </a:defRPr>
            </a:pPr>
            <a:r>
              <a:rPr sz="2000" dirty="0"/>
              <a:t>THE CHALLENGE</a:t>
            </a:r>
          </a:p>
        </p:txBody>
      </p:sp>
      <p:sp>
        <p:nvSpPr>
          <p:cNvPr id="1048654" name="TextBox 10"/>
          <p:cNvSpPr txBox="1"/>
          <p:nvPr/>
        </p:nvSpPr>
        <p:spPr>
          <a:xfrm>
            <a:off x="8488414" y="4236927"/>
            <a:ext cx="2467896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C232A"/>
                </a:solidFill>
                <a:latin typeface="Aptos"/>
              </a:defRPr>
            </a:pPr>
            <a:r>
              <a:rPr dirty="0"/>
              <a:t>Stop asking</a:t>
            </a:r>
            <a:br>
              <a:rPr dirty="0"/>
            </a:br>
            <a:r>
              <a:rPr dirty="0"/>
              <a:t>“Will AI replace me?”</a:t>
            </a:r>
            <a:br>
              <a:rPr dirty="0"/>
            </a:br>
            <a:r>
              <a:rPr dirty="0"/>
              <a:t>Start asking “How can AI multiply me?”</a:t>
            </a:r>
          </a:p>
        </p:txBody>
      </p:sp>
      <p:sp>
        <p:nvSpPr>
          <p:cNvPr id="1048655" name="Rectangle 11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56" name="TextBox 12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657" name="TextBox 13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31C717-1175-5B3A-3EC6-8B25EC069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103" y="810419"/>
            <a:ext cx="2931845" cy="29318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59" name="TextBox 2"/>
          <p:cNvSpPr txBox="1"/>
          <p:nvPr/>
        </p:nvSpPr>
        <p:spPr>
          <a:xfrm>
            <a:off x="502920" y="128016"/>
            <a:ext cx="5131366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WHAT AI CAN DO FOR A BUSINESS</a:t>
            </a:r>
          </a:p>
        </p:txBody>
      </p:sp>
      <p:sp>
        <p:nvSpPr>
          <p:cNvPr id="1048660" name="TextBox 3"/>
          <p:cNvSpPr txBox="1"/>
          <p:nvPr/>
        </p:nvSpPr>
        <p:spPr>
          <a:xfrm>
            <a:off x="8961120" y="173736"/>
            <a:ext cx="1759813" cy="256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t>PRACTICAL TAKEAWAYS</a:t>
            </a:r>
          </a:p>
        </p:txBody>
      </p:sp>
      <p:sp>
        <p:nvSpPr>
          <p:cNvPr id="1048661" name="TextBox 4"/>
          <p:cNvSpPr txBox="1"/>
          <p:nvPr/>
        </p:nvSpPr>
        <p:spPr>
          <a:xfrm>
            <a:off x="594360" y="960120"/>
            <a:ext cx="5209153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2400" b="1">
                <a:solidFill>
                  <a:srgbClr val="103A5B"/>
                </a:solidFill>
                <a:latin typeface="Aptos"/>
              </a:defRPr>
            </a:pPr>
            <a:r>
              <a:rPr dirty="0"/>
              <a:t>From daily efficiency to future growth</a:t>
            </a:r>
          </a:p>
        </p:txBody>
      </p:sp>
      <p:sp>
        <p:nvSpPr>
          <p:cNvPr id="1048662" name="Rounded Rectangle 5"/>
          <p:cNvSpPr/>
          <p:nvPr/>
        </p:nvSpPr>
        <p:spPr>
          <a:xfrm>
            <a:off x="685800" y="1783080"/>
            <a:ext cx="333756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3" name="TextBox 6"/>
          <p:cNvSpPr txBox="1"/>
          <p:nvPr/>
        </p:nvSpPr>
        <p:spPr>
          <a:xfrm>
            <a:off x="868680" y="1965960"/>
            <a:ext cx="1230630" cy="281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1D85BE"/>
                </a:solidFill>
                <a:latin typeface="Aptos"/>
              </a:defRPr>
            </a:pPr>
            <a:r>
              <a:t>UNDERSTAND</a:t>
            </a:r>
          </a:p>
        </p:txBody>
      </p:sp>
      <p:sp>
        <p:nvSpPr>
          <p:cNvPr id="1048664" name="TextBox 7"/>
          <p:cNvSpPr txBox="1"/>
          <p:nvPr/>
        </p:nvSpPr>
        <p:spPr>
          <a:xfrm>
            <a:off x="868680" y="2377440"/>
            <a:ext cx="2986017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32A"/>
                </a:solidFill>
                <a:latin typeface="Aptos"/>
              </a:defRPr>
            </a:pPr>
            <a:r>
              <a:rPr dirty="0"/>
              <a:t>Changing customer needs &amp; behavior</a:t>
            </a:r>
          </a:p>
        </p:txBody>
      </p:sp>
      <p:sp>
        <p:nvSpPr>
          <p:cNvPr id="1048665" name="Rounded Rectangle 8"/>
          <p:cNvSpPr/>
          <p:nvPr/>
        </p:nvSpPr>
        <p:spPr>
          <a:xfrm>
            <a:off x="4389120" y="1783080"/>
            <a:ext cx="333756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6" name="TextBox 9"/>
          <p:cNvSpPr txBox="1"/>
          <p:nvPr/>
        </p:nvSpPr>
        <p:spPr>
          <a:xfrm>
            <a:off x="4572000" y="1965960"/>
            <a:ext cx="1021180" cy="281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9D2F36"/>
                </a:solidFill>
                <a:latin typeface="Aptos"/>
              </a:defRPr>
            </a:pPr>
            <a:r>
              <a:t>AUTOMATE</a:t>
            </a:r>
          </a:p>
        </p:txBody>
      </p:sp>
      <p:sp>
        <p:nvSpPr>
          <p:cNvPr id="1048667" name="TextBox 10"/>
          <p:cNvSpPr txBox="1"/>
          <p:nvPr/>
        </p:nvSpPr>
        <p:spPr>
          <a:xfrm>
            <a:off x="4572000" y="2377440"/>
            <a:ext cx="2949677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32A"/>
                </a:solidFill>
                <a:latin typeface="Aptos"/>
              </a:defRPr>
            </a:pPr>
            <a:r>
              <a:rPr dirty="0"/>
              <a:t>Routine daily tasks and repetitive work</a:t>
            </a:r>
          </a:p>
        </p:txBody>
      </p:sp>
      <p:sp>
        <p:nvSpPr>
          <p:cNvPr id="1048668" name="Rounded Rectangle 11"/>
          <p:cNvSpPr/>
          <p:nvPr/>
        </p:nvSpPr>
        <p:spPr>
          <a:xfrm>
            <a:off x="8092440" y="1783080"/>
            <a:ext cx="333756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69" name="TextBox 12"/>
          <p:cNvSpPr txBox="1"/>
          <p:nvPr/>
        </p:nvSpPr>
        <p:spPr>
          <a:xfrm>
            <a:off x="8275319" y="1965960"/>
            <a:ext cx="840949" cy="281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287D53"/>
                </a:solidFill>
                <a:latin typeface="Aptos"/>
              </a:defRPr>
            </a:pPr>
            <a:r>
              <a:t>PREDICT</a:t>
            </a:r>
          </a:p>
        </p:txBody>
      </p:sp>
      <p:sp>
        <p:nvSpPr>
          <p:cNvPr id="1048670" name="TextBox 13"/>
          <p:cNvSpPr txBox="1"/>
          <p:nvPr/>
        </p:nvSpPr>
        <p:spPr>
          <a:xfrm>
            <a:off x="8275319" y="2377440"/>
            <a:ext cx="3048001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32A"/>
                </a:solidFill>
                <a:latin typeface="Aptos"/>
              </a:defRPr>
            </a:pPr>
            <a:r>
              <a:rPr dirty="0"/>
              <a:t>Signals that help anticipate the future</a:t>
            </a:r>
          </a:p>
        </p:txBody>
      </p:sp>
      <p:sp>
        <p:nvSpPr>
          <p:cNvPr id="1048671" name="Rounded Rectangle 14"/>
          <p:cNvSpPr/>
          <p:nvPr/>
        </p:nvSpPr>
        <p:spPr>
          <a:xfrm>
            <a:off x="685800" y="3749039"/>
            <a:ext cx="333756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72" name="TextBox 15"/>
          <p:cNvSpPr txBox="1"/>
          <p:nvPr/>
        </p:nvSpPr>
        <p:spPr>
          <a:xfrm>
            <a:off x="868680" y="3931920"/>
            <a:ext cx="1238419" cy="2819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DCA530"/>
                </a:solidFill>
                <a:latin typeface="Aptos"/>
              </a:defRPr>
            </a:pPr>
            <a:r>
              <a:t>PERSONALISE</a:t>
            </a:r>
          </a:p>
        </p:txBody>
      </p:sp>
      <p:sp>
        <p:nvSpPr>
          <p:cNvPr id="1048673" name="TextBox 16"/>
          <p:cNvSpPr txBox="1"/>
          <p:nvPr/>
        </p:nvSpPr>
        <p:spPr>
          <a:xfrm>
            <a:off x="868680" y="4343400"/>
            <a:ext cx="296551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32A"/>
                </a:solidFill>
                <a:latin typeface="Aptos"/>
              </a:defRPr>
            </a:pPr>
            <a:r>
              <a:rPr dirty="0"/>
              <a:t>Offers, communication and customer experience</a:t>
            </a:r>
          </a:p>
        </p:txBody>
      </p:sp>
      <p:sp>
        <p:nvSpPr>
          <p:cNvPr id="1048674" name="Rounded Rectangle 17"/>
          <p:cNvSpPr/>
          <p:nvPr/>
        </p:nvSpPr>
        <p:spPr>
          <a:xfrm>
            <a:off x="4389120" y="3749039"/>
            <a:ext cx="333756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E0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75" name="TextBox 18"/>
          <p:cNvSpPr txBox="1"/>
          <p:nvPr/>
        </p:nvSpPr>
        <p:spPr>
          <a:xfrm>
            <a:off x="4572000" y="3931920"/>
            <a:ext cx="665480" cy="2819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103A5B"/>
                </a:solidFill>
                <a:latin typeface="Aptos"/>
              </a:defRPr>
            </a:pPr>
            <a:r>
              <a:t>SCALE</a:t>
            </a:r>
          </a:p>
        </p:txBody>
      </p:sp>
      <p:sp>
        <p:nvSpPr>
          <p:cNvPr id="1048676" name="TextBox 19"/>
          <p:cNvSpPr txBox="1"/>
          <p:nvPr/>
        </p:nvSpPr>
        <p:spPr>
          <a:xfrm>
            <a:off x="4572000" y="4343400"/>
            <a:ext cx="2949677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1C232A"/>
                </a:solidFill>
                <a:latin typeface="Aptos"/>
              </a:defRPr>
            </a:pPr>
            <a:r>
              <a:rPr dirty="0"/>
              <a:t>Build repeatable systems that can grow</a:t>
            </a:r>
          </a:p>
        </p:txBody>
      </p:sp>
      <p:sp>
        <p:nvSpPr>
          <p:cNvPr id="1048677" name="TextBox 20"/>
          <p:cNvSpPr txBox="1"/>
          <p:nvPr/>
        </p:nvSpPr>
        <p:spPr>
          <a:xfrm>
            <a:off x="685800" y="5715000"/>
            <a:ext cx="9072880" cy="3454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700" b="1">
                <a:solidFill>
                  <a:srgbClr val="9D2F36"/>
                </a:solidFill>
                <a:latin typeface="Aptos"/>
              </a:defRPr>
            </a:pPr>
            <a:r>
              <a:t>Leadership question: “Which 3 tasks in my business should become AI-assisted this month?”</a:t>
            </a:r>
          </a:p>
        </p:txBody>
      </p:sp>
      <p:sp>
        <p:nvSpPr>
          <p:cNvPr id="1048678" name="Rectangle 21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79" name="TextBox 22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680" name="TextBox 23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9D2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82" name="TextBox 2"/>
          <p:cNvSpPr txBox="1"/>
          <p:nvPr/>
        </p:nvSpPr>
        <p:spPr>
          <a:xfrm>
            <a:off x="502920" y="128016"/>
            <a:ext cx="5172740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A QUESTION WE MUST TAKE BACK</a:t>
            </a:r>
          </a:p>
        </p:txBody>
      </p:sp>
      <p:sp>
        <p:nvSpPr>
          <p:cNvPr id="1048683" name="TextBox 3"/>
          <p:cNvSpPr txBox="1"/>
          <p:nvPr/>
        </p:nvSpPr>
        <p:spPr>
          <a:xfrm>
            <a:off x="8961120" y="173736"/>
            <a:ext cx="1881803" cy="256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t>COMMUNITY REFLECTION</a:t>
            </a:r>
          </a:p>
        </p:txBody>
      </p:sp>
      <p:sp>
        <p:nvSpPr>
          <p:cNvPr id="1048684" name="TextBox 4"/>
          <p:cNvSpPr txBox="1"/>
          <p:nvPr/>
        </p:nvSpPr>
        <p:spPr>
          <a:xfrm>
            <a:off x="685800" y="1051560"/>
            <a:ext cx="8174951" cy="535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3000" b="1">
                <a:solidFill>
                  <a:srgbClr val="103A5B"/>
                </a:solidFill>
                <a:latin typeface="Aptos"/>
              </a:defRPr>
            </a:pPr>
            <a:r>
              <a:t>What should our business community improve?</a:t>
            </a:r>
          </a:p>
        </p:txBody>
      </p:sp>
      <p:sp>
        <p:nvSpPr>
          <p:cNvPr id="1048685" name="TextBox 5"/>
          <p:cNvSpPr txBox="1"/>
          <p:nvPr/>
        </p:nvSpPr>
        <p:spPr>
          <a:xfrm>
            <a:off x="1097280" y="1828800"/>
            <a:ext cx="8454549" cy="3327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600" b="0">
                <a:solidFill>
                  <a:srgbClr val="69747E"/>
                </a:solidFill>
                <a:latin typeface="Aptos"/>
              </a:defRPr>
            </a:pPr>
            <a:r>
              <a:t>The session was deliberately uncomfortable — because growth starts with honest questions.</a:t>
            </a:r>
          </a:p>
        </p:txBody>
      </p:sp>
      <p:sp>
        <p:nvSpPr>
          <p:cNvPr id="1048686" name="Oval 6"/>
          <p:cNvSpPr/>
          <p:nvPr/>
        </p:nvSpPr>
        <p:spPr>
          <a:xfrm>
            <a:off x="868680" y="2606040"/>
            <a:ext cx="2743200" cy="2743200"/>
          </a:xfrm>
          <a:prstGeom prst="ellipse">
            <a:avLst/>
          </a:prstGeom>
          <a:solidFill>
            <a:srgbClr val="F9EFF0"/>
          </a:solidFill>
          <a:ln>
            <a:solidFill>
              <a:srgbClr val="9D2F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87" name="TextBox 7"/>
          <p:cNvSpPr txBox="1"/>
          <p:nvPr/>
        </p:nvSpPr>
        <p:spPr>
          <a:xfrm>
            <a:off x="1685290" y="3377946"/>
            <a:ext cx="1109980" cy="6756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3900" b="1">
                <a:solidFill>
                  <a:srgbClr val="9D2F36"/>
                </a:solidFill>
                <a:latin typeface="Aptos"/>
              </a:defRPr>
            </a:pPr>
            <a:r>
              <a:rPr dirty="0"/>
              <a:t>70%</a:t>
            </a:r>
          </a:p>
        </p:txBody>
      </p:sp>
      <p:sp>
        <p:nvSpPr>
          <p:cNvPr id="1048688" name="TextBox 8"/>
          <p:cNvSpPr txBox="1"/>
          <p:nvPr/>
        </p:nvSpPr>
        <p:spPr>
          <a:xfrm>
            <a:off x="1170432" y="3977639"/>
            <a:ext cx="1890733" cy="4978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400" b="1">
                <a:solidFill>
                  <a:srgbClr val="1C232A"/>
                </a:solidFill>
                <a:latin typeface="Aptos"/>
              </a:defRPr>
            </a:pPr>
            <a:r>
              <a:t>Women’s contribution</a:t>
            </a:r>
            <a:br/>
            <a:r>
              <a:t>highlighted in the session</a:t>
            </a:r>
          </a:p>
        </p:txBody>
      </p:sp>
      <p:sp>
        <p:nvSpPr>
          <p:cNvPr id="1048689" name="TextBox 9"/>
          <p:cNvSpPr txBox="1"/>
          <p:nvPr/>
        </p:nvSpPr>
        <p:spPr>
          <a:xfrm>
            <a:off x="4114800" y="2606040"/>
            <a:ext cx="6492240" cy="1931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Create more opportunities for women to lead and build.</a:t>
            </a:r>
          </a:p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Build a culture that welcomes new technology instead of fearing it.</a:t>
            </a:r>
          </a:p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Move from discussion to measurable action in our businesses.</a:t>
            </a:r>
          </a:p>
          <a:p>
            <a:pPr>
              <a:spcAft>
                <a:spcPts val="700"/>
              </a:spcAft>
              <a:defRPr sz="17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Use Rifah as a platform for continuous learning, collaboration and growth.</a:t>
            </a:r>
          </a:p>
        </p:txBody>
      </p:sp>
      <p:sp>
        <p:nvSpPr>
          <p:cNvPr id="1048690" name="TextBox 10"/>
          <p:cNvSpPr txBox="1"/>
          <p:nvPr/>
        </p:nvSpPr>
        <p:spPr>
          <a:xfrm>
            <a:off x="4114800" y="5349240"/>
            <a:ext cx="6405880" cy="3581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800" b="1">
                <a:solidFill>
                  <a:srgbClr val="9D2F36"/>
                </a:solidFill>
                <a:latin typeface="Aptos"/>
              </a:defRPr>
            </a:pPr>
            <a:r>
              <a:t>The bitter truth is useful only when it becomes a better action.</a:t>
            </a:r>
          </a:p>
        </p:txBody>
      </p:sp>
      <p:sp>
        <p:nvSpPr>
          <p:cNvPr id="1048691" name="Rectangle 11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92" name="TextBox 12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693" name="TextBox 13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9D2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695" name="TextBox 2"/>
          <p:cNvSpPr txBox="1"/>
          <p:nvPr/>
        </p:nvSpPr>
        <p:spPr>
          <a:xfrm>
            <a:off x="502920" y="128016"/>
            <a:ext cx="5967283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SESSION 02 — ZERO RUPEE MARKETING</a:t>
            </a:r>
          </a:p>
        </p:txBody>
      </p:sp>
      <p:sp>
        <p:nvSpPr>
          <p:cNvPr id="1048696" name="TextBox 3"/>
          <p:cNvSpPr txBox="1"/>
          <p:nvPr/>
        </p:nvSpPr>
        <p:spPr>
          <a:xfrm>
            <a:off x="8961120" y="173736"/>
            <a:ext cx="1997889" cy="256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t>SAKTHIVEL PANEERSELVAM</a:t>
            </a:r>
          </a:p>
        </p:txBody>
      </p:sp>
      <p:sp>
        <p:nvSpPr>
          <p:cNvPr id="1048697" name="TextBox 5"/>
          <p:cNvSpPr txBox="1"/>
          <p:nvPr/>
        </p:nvSpPr>
        <p:spPr>
          <a:xfrm>
            <a:off x="4160520" y="1143000"/>
            <a:ext cx="5670014" cy="4770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2500" b="1">
                <a:solidFill>
                  <a:srgbClr val="9D2F36"/>
                </a:solidFill>
                <a:latin typeface="Aptos"/>
              </a:defRPr>
            </a:pPr>
            <a:r>
              <a:rPr lang="en-IN" dirty="0"/>
              <a:t>Marketing is all about Lateral Thinking</a:t>
            </a:r>
            <a:endParaRPr dirty="0"/>
          </a:p>
        </p:txBody>
      </p:sp>
      <p:sp>
        <p:nvSpPr>
          <p:cNvPr id="1048698" name="TextBox 6"/>
          <p:cNvSpPr txBox="1"/>
          <p:nvPr/>
        </p:nvSpPr>
        <p:spPr>
          <a:xfrm>
            <a:off x="4160520" y="1691640"/>
            <a:ext cx="7103483" cy="32316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500" b="0">
                <a:solidFill>
                  <a:srgbClr val="69747E"/>
                </a:solidFill>
                <a:latin typeface="Aptos"/>
              </a:defRPr>
            </a:pPr>
            <a:r>
              <a:rPr b="1" dirty="0"/>
              <a:t>A practical, high-energy session on confidence, content and creative marketing.</a:t>
            </a:r>
          </a:p>
        </p:txBody>
      </p:sp>
      <p:sp>
        <p:nvSpPr>
          <p:cNvPr id="1048699" name="TextBox 7"/>
          <p:cNvSpPr txBox="1"/>
          <p:nvPr/>
        </p:nvSpPr>
        <p:spPr>
          <a:xfrm>
            <a:off x="4160520" y="2331720"/>
            <a:ext cx="6400800" cy="2421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Breathing exercise before a sales pitch — control your state before you speak.</a:t>
            </a:r>
          </a:p>
          <a:p>
            <a:pPr>
              <a:spcAft>
                <a:spcPts val="700"/>
              </a:spcAft>
              <a:defRPr sz="16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Never let other people’s opinions become the limit on your action.</a:t>
            </a:r>
          </a:p>
          <a:p>
            <a:pPr>
              <a:spcAft>
                <a:spcPts val="700"/>
              </a:spcAft>
              <a:defRPr sz="16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Do what you love — authenticity makes content easier to sustain.</a:t>
            </a:r>
          </a:p>
          <a:p>
            <a:pPr>
              <a:spcAft>
                <a:spcPts val="700"/>
              </a:spcAft>
              <a:defRPr sz="16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Create content consistently: the 365-day marketing challenge made consistency visible.</a:t>
            </a:r>
          </a:p>
          <a:p>
            <a:pPr>
              <a:spcAft>
                <a:spcPts val="700"/>
              </a:spcAft>
              <a:defRPr sz="1600">
                <a:solidFill>
                  <a:srgbClr val="1C232A"/>
                </a:solidFill>
                <a:latin typeface="Aptos"/>
              </a:defRPr>
            </a:pPr>
            <a:r>
              <a:rPr b="1" dirty="0"/>
              <a:t>• Guerrilla marketing + lateral thinking = attention without a large budget.</a:t>
            </a:r>
          </a:p>
        </p:txBody>
      </p:sp>
      <p:sp>
        <p:nvSpPr>
          <p:cNvPr id="1048700" name="Rounded Rectangle 8"/>
          <p:cNvSpPr/>
          <p:nvPr/>
        </p:nvSpPr>
        <p:spPr>
          <a:xfrm>
            <a:off x="640080" y="3703320"/>
            <a:ext cx="3154680" cy="1508760"/>
          </a:xfrm>
          <a:prstGeom prst="roundRect">
            <a:avLst/>
          </a:prstGeom>
          <a:solidFill>
            <a:srgbClr val="FCF6E1"/>
          </a:solidFill>
          <a:ln>
            <a:solidFill>
              <a:srgbClr val="DCA5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01" name="TextBox 9"/>
          <p:cNvSpPr txBox="1"/>
          <p:nvPr/>
        </p:nvSpPr>
        <p:spPr>
          <a:xfrm>
            <a:off x="1290650" y="3821179"/>
            <a:ext cx="1776961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100" b="1">
                <a:solidFill>
                  <a:srgbClr val="9D2F36"/>
                </a:solidFill>
                <a:latin typeface="Aptos"/>
              </a:defRPr>
            </a:pPr>
            <a:r>
              <a:rPr sz="1600" dirty="0"/>
              <a:t>THE LIVE ACTION</a:t>
            </a:r>
          </a:p>
        </p:txBody>
      </p:sp>
      <p:sp>
        <p:nvSpPr>
          <p:cNvPr id="1048702" name="TextBox 10"/>
          <p:cNvSpPr txBox="1"/>
          <p:nvPr/>
        </p:nvSpPr>
        <p:spPr>
          <a:xfrm>
            <a:off x="854565" y="4219168"/>
            <a:ext cx="2631996" cy="5994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700" b="1">
                <a:solidFill>
                  <a:srgbClr val="1C232A"/>
                </a:solidFill>
                <a:latin typeface="Aptos"/>
              </a:defRPr>
            </a:pPr>
            <a:r>
              <a:rPr dirty="0"/>
              <a:t>Members created a video</a:t>
            </a:r>
            <a:br>
              <a:rPr dirty="0"/>
            </a:br>
            <a:r>
              <a:rPr dirty="0"/>
              <a:t>and posted it on Instagram.</a:t>
            </a:r>
          </a:p>
        </p:txBody>
      </p:sp>
      <p:sp>
        <p:nvSpPr>
          <p:cNvPr id="1048703" name="Rectangle 11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04" name="TextBox 12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705" name="TextBox 13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5F69AF-CA8E-AEDE-E9DA-774AB1418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809" y="777240"/>
            <a:ext cx="2866645" cy="28666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07" name="TextBox 2"/>
          <p:cNvSpPr txBox="1"/>
          <p:nvPr/>
        </p:nvSpPr>
        <p:spPr>
          <a:xfrm>
            <a:off x="502920" y="128016"/>
            <a:ext cx="6708398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THREE MARKETING IDEAS TO TAKE TO WORK</a:t>
            </a:r>
          </a:p>
        </p:txBody>
      </p:sp>
      <p:sp>
        <p:nvSpPr>
          <p:cNvPr id="1048708" name="TextBox 3"/>
          <p:cNvSpPr txBox="1"/>
          <p:nvPr/>
        </p:nvSpPr>
        <p:spPr>
          <a:xfrm>
            <a:off x="8961120" y="173736"/>
            <a:ext cx="1836509" cy="256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t>ZERO RUPEE MARKETING</a:t>
            </a:r>
          </a:p>
        </p:txBody>
      </p:sp>
      <p:sp>
        <p:nvSpPr>
          <p:cNvPr id="1048709" name="TextBox 4"/>
          <p:cNvSpPr txBox="1"/>
          <p:nvPr/>
        </p:nvSpPr>
        <p:spPr>
          <a:xfrm>
            <a:off x="594360" y="987552"/>
            <a:ext cx="8242965" cy="4343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300" b="1">
                <a:solidFill>
                  <a:srgbClr val="103A5B"/>
                </a:solidFill>
                <a:latin typeface="Aptos"/>
              </a:defRPr>
            </a:pPr>
            <a:r>
              <a:t>The goal is not to spend more. The goal is to think differently.</a:t>
            </a:r>
          </a:p>
        </p:txBody>
      </p:sp>
      <p:sp>
        <p:nvSpPr>
          <p:cNvPr id="1048710" name="Rounded Rectangle 5"/>
          <p:cNvSpPr/>
          <p:nvPr/>
        </p:nvSpPr>
        <p:spPr>
          <a:xfrm>
            <a:off x="640080" y="1828800"/>
            <a:ext cx="342900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11" name="TextBox 6"/>
          <p:cNvSpPr txBox="1"/>
          <p:nvPr/>
        </p:nvSpPr>
        <p:spPr>
          <a:xfrm>
            <a:off x="1125517" y="2300732"/>
            <a:ext cx="2563783" cy="3454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700" b="1">
                <a:solidFill>
                  <a:srgbClr val="9D2F36"/>
                </a:solidFill>
                <a:latin typeface="Aptos"/>
              </a:defRPr>
            </a:pPr>
            <a:r>
              <a:rPr dirty="0"/>
              <a:t>GUERRILLA MARKETING</a:t>
            </a:r>
          </a:p>
        </p:txBody>
      </p:sp>
      <p:sp>
        <p:nvSpPr>
          <p:cNvPr id="1048712" name="TextBox 7"/>
          <p:cNvSpPr txBox="1"/>
          <p:nvPr/>
        </p:nvSpPr>
        <p:spPr>
          <a:xfrm>
            <a:off x="960120" y="2880360"/>
            <a:ext cx="2894578" cy="8771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1C232A"/>
                </a:solidFill>
                <a:latin typeface="Aptos"/>
              </a:defRPr>
            </a:pPr>
            <a:r>
              <a:rPr dirty="0"/>
              <a:t>Create disproportionate attention with creativity, timing and context.</a:t>
            </a:r>
          </a:p>
        </p:txBody>
      </p:sp>
      <p:sp>
        <p:nvSpPr>
          <p:cNvPr id="1048713" name="Rounded Rectangle 8"/>
          <p:cNvSpPr/>
          <p:nvPr/>
        </p:nvSpPr>
        <p:spPr>
          <a:xfrm>
            <a:off x="4434840" y="1828800"/>
            <a:ext cx="342900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14" name="TextBox 9"/>
          <p:cNvSpPr txBox="1"/>
          <p:nvPr/>
        </p:nvSpPr>
        <p:spPr>
          <a:xfrm>
            <a:off x="4972218" y="2300732"/>
            <a:ext cx="2114372" cy="3454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700" b="1">
                <a:solidFill>
                  <a:srgbClr val="1D85BE"/>
                </a:solidFill>
                <a:latin typeface="Aptos"/>
              </a:defRPr>
            </a:pPr>
            <a:r>
              <a:rPr dirty="0"/>
              <a:t>LATERAL THINKING</a:t>
            </a:r>
          </a:p>
        </p:txBody>
      </p:sp>
      <p:sp>
        <p:nvSpPr>
          <p:cNvPr id="1048715" name="TextBox 10"/>
          <p:cNvSpPr txBox="1"/>
          <p:nvPr/>
        </p:nvSpPr>
        <p:spPr>
          <a:xfrm>
            <a:off x="4754881" y="2880360"/>
            <a:ext cx="2796294" cy="8771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1C232A"/>
                </a:solidFill>
                <a:latin typeface="Aptos"/>
              </a:defRPr>
            </a:pPr>
            <a:r>
              <a:rPr dirty="0"/>
              <a:t>Break the obvious pattern. Change the question, angle or method.</a:t>
            </a:r>
          </a:p>
        </p:txBody>
      </p:sp>
      <p:sp>
        <p:nvSpPr>
          <p:cNvPr id="1048716" name="Rounded Rectangle 11"/>
          <p:cNvSpPr/>
          <p:nvPr/>
        </p:nvSpPr>
        <p:spPr>
          <a:xfrm>
            <a:off x="8229600" y="1828800"/>
            <a:ext cx="342900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E1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17" name="TextBox 12"/>
          <p:cNvSpPr txBox="1"/>
          <p:nvPr/>
        </p:nvSpPr>
        <p:spPr>
          <a:xfrm>
            <a:off x="8730516" y="2300732"/>
            <a:ext cx="2640529" cy="3454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700" b="1">
                <a:solidFill>
                  <a:srgbClr val="287D53"/>
                </a:solidFill>
                <a:latin typeface="Aptos"/>
              </a:defRPr>
            </a:pPr>
            <a:r>
              <a:rPr dirty="0"/>
              <a:t>CONTENT CONSISTENCY</a:t>
            </a:r>
          </a:p>
        </p:txBody>
      </p:sp>
      <p:sp>
        <p:nvSpPr>
          <p:cNvPr id="1048718" name="TextBox 13"/>
          <p:cNvSpPr txBox="1"/>
          <p:nvPr/>
        </p:nvSpPr>
        <p:spPr>
          <a:xfrm>
            <a:off x="8549641" y="2880360"/>
            <a:ext cx="3002280" cy="11387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1C232A"/>
                </a:solidFill>
                <a:latin typeface="Aptos"/>
              </a:defRPr>
            </a:pPr>
            <a:r>
              <a:rPr dirty="0"/>
              <a:t>Build trust by showing up repeatedly — not occasionally</a:t>
            </a:r>
            <a:r>
              <a:rPr lang="en-IN" dirty="0"/>
              <a:t> by posting daily video</a:t>
            </a:r>
            <a:r>
              <a:rPr dirty="0"/>
              <a:t>.</a:t>
            </a:r>
          </a:p>
        </p:txBody>
      </p:sp>
      <p:sp>
        <p:nvSpPr>
          <p:cNvPr id="1048719" name="TextBox 14"/>
          <p:cNvSpPr txBox="1"/>
          <p:nvPr/>
        </p:nvSpPr>
        <p:spPr>
          <a:xfrm>
            <a:off x="914400" y="5257800"/>
            <a:ext cx="9726583" cy="396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000" b="1">
                <a:solidFill>
                  <a:srgbClr val="9D2F36"/>
                </a:solidFill>
                <a:latin typeface="Aptos"/>
              </a:defRPr>
            </a:pPr>
            <a:r>
              <a:t>Marketing exercise: “How can I make my customer stop, look, remember and share?”</a:t>
            </a:r>
          </a:p>
        </p:txBody>
      </p:sp>
      <p:sp>
        <p:nvSpPr>
          <p:cNvPr id="1048720" name="Rectangle 15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21" name="TextBox 16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722" name="TextBox 17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24" name="TextBox 2"/>
          <p:cNvSpPr txBox="1"/>
          <p:nvPr/>
        </p:nvSpPr>
        <p:spPr>
          <a:xfrm>
            <a:off x="502920" y="128016"/>
            <a:ext cx="4299863" cy="459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FROM LEARNING TO ACTION</a:t>
            </a:r>
          </a:p>
        </p:txBody>
      </p:sp>
      <p:sp>
        <p:nvSpPr>
          <p:cNvPr id="1048725" name="TextBox 3"/>
          <p:cNvSpPr txBox="1"/>
          <p:nvPr/>
        </p:nvSpPr>
        <p:spPr>
          <a:xfrm>
            <a:off x="8961120" y="173736"/>
            <a:ext cx="1458982" cy="2565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  <a:latin typeface="Aptos"/>
              </a:defRPr>
            </a:pPr>
            <a:r>
              <a:t>30-DAY CHALLENGE</a:t>
            </a:r>
          </a:p>
        </p:txBody>
      </p:sp>
      <p:sp>
        <p:nvSpPr>
          <p:cNvPr id="1048726" name="TextBox 4"/>
          <p:cNvSpPr txBox="1"/>
          <p:nvPr/>
        </p:nvSpPr>
        <p:spPr>
          <a:xfrm>
            <a:off x="594360" y="960120"/>
            <a:ext cx="6865263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2400" b="1">
                <a:solidFill>
                  <a:srgbClr val="103A5B"/>
                </a:solidFill>
                <a:latin typeface="Aptos"/>
              </a:defRPr>
            </a:pPr>
            <a:r>
              <a:t>Turn the event into a 30-day business experiment.</a:t>
            </a:r>
          </a:p>
        </p:txBody>
      </p:sp>
      <p:sp>
        <p:nvSpPr>
          <p:cNvPr id="1048727" name="TextBox 5"/>
          <p:cNvSpPr txBox="1"/>
          <p:nvPr/>
        </p:nvSpPr>
        <p:spPr>
          <a:xfrm>
            <a:off x="904748" y="1838960"/>
            <a:ext cx="513080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400" b="1">
                <a:solidFill>
                  <a:srgbClr val="1D85BE"/>
                </a:solidFill>
                <a:latin typeface="Aptos"/>
              </a:defRPr>
            </a:pPr>
            <a:r>
              <a:rPr dirty="0"/>
              <a:t>01</a:t>
            </a:r>
          </a:p>
        </p:txBody>
      </p:sp>
      <p:sp>
        <p:nvSpPr>
          <p:cNvPr id="1048728" name="Oval 6"/>
          <p:cNvSpPr/>
          <p:nvPr/>
        </p:nvSpPr>
        <p:spPr>
          <a:xfrm>
            <a:off x="704088" y="2377440"/>
            <a:ext cx="914400" cy="914400"/>
          </a:xfrm>
          <a:prstGeom prst="ellipse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29" name="TextBox 7"/>
          <p:cNvSpPr txBox="1"/>
          <p:nvPr/>
        </p:nvSpPr>
        <p:spPr>
          <a:xfrm>
            <a:off x="790448" y="2694305"/>
            <a:ext cx="741680" cy="2565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CHOOSE</a:t>
            </a:r>
          </a:p>
        </p:txBody>
      </p:sp>
      <p:sp>
        <p:nvSpPr>
          <p:cNvPr id="1048730" name="TextBox 8"/>
          <p:cNvSpPr txBox="1"/>
          <p:nvPr/>
        </p:nvSpPr>
        <p:spPr>
          <a:xfrm>
            <a:off x="594360" y="3566160"/>
            <a:ext cx="1830853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1C232A"/>
                </a:solidFill>
                <a:latin typeface="Aptos"/>
              </a:defRPr>
            </a:pPr>
            <a:r>
              <a:rPr dirty="0"/>
              <a:t>Pick one routine task to AI-assist.</a:t>
            </a:r>
          </a:p>
        </p:txBody>
      </p:sp>
      <p:sp>
        <p:nvSpPr>
          <p:cNvPr id="1048731" name="TextBox 9"/>
          <p:cNvSpPr txBox="1"/>
          <p:nvPr/>
        </p:nvSpPr>
        <p:spPr>
          <a:xfrm>
            <a:off x="2050288" y="2611691"/>
            <a:ext cx="462279" cy="408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200" b="1">
                <a:solidFill>
                  <a:srgbClr val="69747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48732" name="TextBox 10"/>
          <p:cNvSpPr txBox="1"/>
          <p:nvPr/>
        </p:nvSpPr>
        <p:spPr>
          <a:xfrm>
            <a:off x="3145028" y="1848104"/>
            <a:ext cx="513080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400" b="1">
                <a:solidFill>
                  <a:srgbClr val="9D2F36"/>
                </a:solidFill>
                <a:latin typeface="Aptos"/>
              </a:defRPr>
            </a:pPr>
            <a:r>
              <a:rPr dirty="0"/>
              <a:t>02</a:t>
            </a:r>
          </a:p>
        </p:txBody>
      </p:sp>
      <p:sp>
        <p:nvSpPr>
          <p:cNvPr id="1048733" name="Oval 11"/>
          <p:cNvSpPr/>
          <p:nvPr/>
        </p:nvSpPr>
        <p:spPr>
          <a:xfrm>
            <a:off x="2944368" y="2377440"/>
            <a:ext cx="914400" cy="914400"/>
          </a:xfrm>
          <a:prstGeom prst="ellipse">
            <a:avLst/>
          </a:prstGeom>
          <a:solidFill>
            <a:srgbClr val="9D2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34" name="TextBox 12"/>
          <p:cNvSpPr txBox="1"/>
          <p:nvPr/>
        </p:nvSpPr>
        <p:spPr>
          <a:xfrm>
            <a:off x="3060518" y="2703166"/>
            <a:ext cx="682100" cy="2565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CREATE</a:t>
            </a:r>
          </a:p>
        </p:txBody>
      </p:sp>
      <p:sp>
        <p:nvSpPr>
          <p:cNvPr id="1048735" name="TextBox 13"/>
          <p:cNvSpPr txBox="1"/>
          <p:nvPr/>
        </p:nvSpPr>
        <p:spPr>
          <a:xfrm>
            <a:off x="2834640" y="3566160"/>
            <a:ext cx="1572537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1C232A"/>
                </a:solidFill>
                <a:latin typeface="Aptos"/>
              </a:defRPr>
            </a:pPr>
            <a:r>
              <a:rPr dirty="0"/>
              <a:t>Publish 3 pieces of useful content</a:t>
            </a:r>
            <a:r>
              <a:rPr lang="en-IN" dirty="0"/>
              <a:t> in a week</a:t>
            </a:r>
            <a:r>
              <a:rPr dirty="0"/>
              <a:t>.</a:t>
            </a:r>
          </a:p>
        </p:txBody>
      </p:sp>
      <p:sp>
        <p:nvSpPr>
          <p:cNvPr id="1048736" name="TextBox 14"/>
          <p:cNvSpPr txBox="1"/>
          <p:nvPr/>
        </p:nvSpPr>
        <p:spPr>
          <a:xfrm>
            <a:off x="4313524" y="2618105"/>
            <a:ext cx="462279" cy="408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200" b="1">
                <a:solidFill>
                  <a:srgbClr val="69747E"/>
                </a:solidFill>
                <a:latin typeface="Aptos"/>
              </a:defRPr>
            </a:pPr>
            <a:r>
              <a:rPr dirty="0"/>
              <a:t>→</a:t>
            </a:r>
          </a:p>
        </p:txBody>
      </p:sp>
      <p:sp>
        <p:nvSpPr>
          <p:cNvPr id="1048737" name="TextBox 15"/>
          <p:cNvSpPr txBox="1"/>
          <p:nvPr/>
        </p:nvSpPr>
        <p:spPr>
          <a:xfrm>
            <a:off x="5385308" y="1810158"/>
            <a:ext cx="513080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400" b="1">
                <a:solidFill>
                  <a:srgbClr val="287D53"/>
                </a:solidFill>
                <a:latin typeface="Aptos"/>
              </a:defRPr>
            </a:pPr>
            <a:r>
              <a:rPr dirty="0"/>
              <a:t>03</a:t>
            </a:r>
          </a:p>
        </p:txBody>
      </p:sp>
      <p:sp>
        <p:nvSpPr>
          <p:cNvPr id="1048738" name="Oval 16"/>
          <p:cNvSpPr/>
          <p:nvPr/>
        </p:nvSpPr>
        <p:spPr>
          <a:xfrm>
            <a:off x="5184648" y="2377440"/>
            <a:ext cx="914400" cy="914400"/>
          </a:xfrm>
          <a:prstGeom prst="ellipse">
            <a:avLst/>
          </a:prstGeom>
          <a:solidFill>
            <a:srgbClr val="287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39" name="TextBox 17"/>
          <p:cNvSpPr txBox="1"/>
          <p:nvPr/>
        </p:nvSpPr>
        <p:spPr>
          <a:xfrm>
            <a:off x="5378958" y="2675827"/>
            <a:ext cx="525780" cy="2565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TEST</a:t>
            </a:r>
          </a:p>
        </p:txBody>
      </p:sp>
      <p:sp>
        <p:nvSpPr>
          <p:cNvPr id="1048740" name="TextBox 18"/>
          <p:cNvSpPr txBox="1"/>
          <p:nvPr/>
        </p:nvSpPr>
        <p:spPr>
          <a:xfrm>
            <a:off x="5074920" y="3566159"/>
            <a:ext cx="1572537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1C232A"/>
                </a:solidFill>
                <a:latin typeface="Aptos"/>
              </a:defRPr>
            </a:pPr>
            <a:r>
              <a:rPr dirty="0"/>
              <a:t>Try one guerrilla / lateral idea</a:t>
            </a:r>
            <a:r>
              <a:rPr lang="en-IN" dirty="0"/>
              <a:t> in a month</a:t>
            </a:r>
            <a:r>
              <a:rPr dirty="0"/>
              <a:t>.</a:t>
            </a:r>
          </a:p>
        </p:txBody>
      </p:sp>
      <p:sp>
        <p:nvSpPr>
          <p:cNvPr id="1048741" name="TextBox 19"/>
          <p:cNvSpPr txBox="1"/>
          <p:nvPr/>
        </p:nvSpPr>
        <p:spPr>
          <a:xfrm>
            <a:off x="6670672" y="2599627"/>
            <a:ext cx="462280" cy="408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200" b="1">
                <a:solidFill>
                  <a:srgbClr val="69747E"/>
                </a:solidFill>
                <a:latin typeface="Aptos"/>
              </a:defRPr>
            </a:pPr>
            <a:r>
              <a:rPr dirty="0"/>
              <a:t>→</a:t>
            </a:r>
          </a:p>
        </p:txBody>
      </p:sp>
      <p:sp>
        <p:nvSpPr>
          <p:cNvPr id="1048742" name="TextBox 20"/>
          <p:cNvSpPr txBox="1"/>
          <p:nvPr/>
        </p:nvSpPr>
        <p:spPr>
          <a:xfrm>
            <a:off x="7625587" y="1876056"/>
            <a:ext cx="513080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400" b="1">
                <a:solidFill>
                  <a:srgbClr val="DCA530"/>
                </a:solidFill>
                <a:latin typeface="Aptos"/>
              </a:defRPr>
            </a:pPr>
            <a:r>
              <a:rPr dirty="0"/>
              <a:t>04</a:t>
            </a:r>
          </a:p>
        </p:txBody>
      </p:sp>
      <p:sp>
        <p:nvSpPr>
          <p:cNvPr id="1048743" name="Oval 21"/>
          <p:cNvSpPr/>
          <p:nvPr/>
        </p:nvSpPr>
        <p:spPr>
          <a:xfrm>
            <a:off x="7424927" y="2377440"/>
            <a:ext cx="914400" cy="914400"/>
          </a:xfrm>
          <a:prstGeom prst="ellipse">
            <a:avLst/>
          </a:prstGeom>
          <a:solidFill>
            <a:srgbClr val="DCA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44" name="TextBox 22"/>
          <p:cNvSpPr txBox="1"/>
          <p:nvPr/>
        </p:nvSpPr>
        <p:spPr>
          <a:xfrm>
            <a:off x="7473187" y="2679198"/>
            <a:ext cx="817880" cy="2565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MEASURE</a:t>
            </a:r>
          </a:p>
        </p:txBody>
      </p:sp>
      <p:sp>
        <p:nvSpPr>
          <p:cNvPr id="1048745" name="TextBox 23"/>
          <p:cNvSpPr txBox="1"/>
          <p:nvPr/>
        </p:nvSpPr>
        <p:spPr>
          <a:xfrm>
            <a:off x="7315200" y="3566160"/>
            <a:ext cx="1268361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1C232A"/>
                </a:solidFill>
                <a:latin typeface="Aptos"/>
              </a:defRPr>
            </a:pPr>
            <a:r>
              <a:rPr dirty="0"/>
              <a:t>Track response, leads, sales or time saved.</a:t>
            </a:r>
          </a:p>
        </p:txBody>
      </p:sp>
      <p:sp>
        <p:nvSpPr>
          <p:cNvPr id="1048746" name="TextBox 24"/>
          <p:cNvSpPr txBox="1"/>
          <p:nvPr/>
        </p:nvSpPr>
        <p:spPr>
          <a:xfrm>
            <a:off x="8979311" y="2627630"/>
            <a:ext cx="462279" cy="408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200" b="1">
                <a:solidFill>
                  <a:srgbClr val="69747E"/>
                </a:solidFill>
                <a:latin typeface="Aptos"/>
              </a:defRPr>
            </a:pPr>
            <a:r>
              <a:rPr dirty="0"/>
              <a:t>→</a:t>
            </a:r>
          </a:p>
        </p:txBody>
      </p:sp>
      <p:sp>
        <p:nvSpPr>
          <p:cNvPr id="1048747" name="TextBox 25"/>
          <p:cNvSpPr txBox="1"/>
          <p:nvPr/>
        </p:nvSpPr>
        <p:spPr>
          <a:xfrm>
            <a:off x="9786878" y="1838960"/>
            <a:ext cx="513080" cy="447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2400" b="1">
                <a:solidFill>
                  <a:srgbClr val="103A5B"/>
                </a:solidFill>
                <a:latin typeface="Aptos"/>
              </a:defRPr>
            </a:pPr>
            <a:r>
              <a:rPr dirty="0"/>
              <a:t>05</a:t>
            </a:r>
          </a:p>
        </p:txBody>
      </p:sp>
      <p:sp>
        <p:nvSpPr>
          <p:cNvPr id="1048748" name="Oval 26"/>
          <p:cNvSpPr/>
          <p:nvPr/>
        </p:nvSpPr>
        <p:spPr>
          <a:xfrm>
            <a:off x="9665208" y="2377440"/>
            <a:ext cx="914400" cy="914400"/>
          </a:xfrm>
          <a:prstGeom prst="ellipse">
            <a:avLst/>
          </a:prstGeom>
          <a:solidFill>
            <a:srgbClr val="103A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49" name="TextBox 27"/>
          <p:cNvSpPr txBox="1"/>
          <p:nvPr/>
        </p:nvSpPr>
        <p:spPr>
          <a:xfrm>
            <a:off x="9786878" y="2679198"/>
            <a:ext cx="628621" cy="2565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SHARE</a:t>
            </a:r>
          </a:p>
        </p:txBody>
      </p:sp>
      <p:sp>
        <p:nvSpPr>
          <p:cNvPr id="1048750" name="TextBox 28"/>
          <p:cNvSpPr txBox="1"/>
          <p:nvPr/>
        </p:nvSpPr>
        <p:spPr>
          <a:xfrm>
            <a:off x="9555481" y="3566160"/>
            <a:ext cx="163363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1C232A"/>
                </a:solidFill>
                <a:latin typeface="Aptos"/>
              </a:defRPr>
            </a:pPr>
            <a:r>
              <a:rPr dirty="0"/>
              <a:t>Bring the learning back to the Rifah community.</a:t>
            </a:r>
          </a:p>
        </p:txBody>
      </p:sp>
      <p:sp>
        <p:nvSpPr>
          <p:cNvPr id="1048751" name="Rounded Rectangle 29"/>
          <p:cNvSpPr/>
          <p:nvPr/>
        </p:nvSpPr>
        <p:spPr>
          <a:xfrm>
            <a:off x="1097280" y="5074920"/>
            <a:ext cx="9966960" cy="731520"/>
          </a:xfrm>
          <a:prstGeom prst="roundRect">
            <a:avLst/>
          </a:prstGeom>
          <a:solidFill>
            <a:srgbClr val="EFF7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52" name="TextBox 30"/>
          <p:cNvSpPr txBox="1"/>
          <p:nvPr/>
        </p:nvSpPr>
        <p:spPr>
          <a:xfrm>
            <a:off x="1325880" y="5257800"/>
            <a:ext cx="8460998" cy="3327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600" b="1">
                <a:solidFill>
                  <a:srgbClr val="103A5B"/>
                </a:solidFill>
                <a:latin typeface="Aptos"/>
              </a:defRPr>
            </a:pPr>
            <a:r>
              <a:t>A learning community becomes powerful when members return with results — not just notes.</a:t>
            </a:r>
          </a:p>
        </p:txBody>
      </p:sp>
      <p:sp>
        <p:nvSpPr>
          <p:cNvPr id="1048753" name="Rectangle 31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754" name="TextBox 32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755" name="TextBox 33"/>
          <p:cNvSpPr txBox="1"/>
          <p:nvPr/>
        </p:nvSpPr>
        <p:spPr>
          <a:xfrm>
            <a:off x="10789920" y="6547104"/>
            <a:ext cx="2463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3" name="TextBox 1"/>
          <p:cNvSpPr txBox="1"/>
          <p:nvPr/>
        </p:nvSpPr>
        <p:spPr>
          <a:xfrm>
            <a:off x="685800" y="960120"/>
            <a:ext cx="2494529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500" b="1">
                <a:solidFill>
                  <a:srgbClr val="DCA530"/>
                </a:solidFill>
                <a:latin typeface="Aptos"/>
              </a:defRPr>
            </a:pPr>
            <a:r>
              <a:t>RIFAH CHENNAI CHAPTER</a:t>
            </a:r>
          </a:p>
        </p:txBody>
      </p:sp>
      <p:sp>
        <p:nvSpPr>
          <p:cNvPr id="1048934" name="TextBox 2"/>
          <p:cNvSpPr txBox="1"/>
          <p:nvPr/>
        </p:nvSpPr>
        <p:spPr>
          <a:xfrm>
            <a:off x="914399" y="1691640"/>
            <a:ext cx="9301023" cy="12618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DON’T JUST ATTEND.</a:t>
            </a:r>
            <a:br>
              <a:rPr dirty="0"/>
            </a:br>
            <a:r>
              <a:rPr dirty="0"/>
              <a:t>TRANSFORM.</a:t>
            </a:r>
          </a:p>
        </p:txBody>
      </p:sp>
      <p:sp>
        <p:nvSpPr>
          <p:cNvPr id="1048935" name="TextBox 3"/>
          <p:cNvSpPr txBox="1"/>
          <p:nvPr/>
        </p:nvSpPr>
        <p:spPr>
          <a:xfrm>
            <a:off x="1280160" y="2971800"/>
            <a:ext cx="8285034" cy="3835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900" b="0">
                <a:solidFill>
                  <a:srgbClr val="D7E6F0"/>
                </a:solidFill>
                <a:latin typeface="Aptos"/>
              </a:defRPr>
            </a:pPr>
            <a:r>
              <a:t>Learn something. Apply it. Share the result. Help another entrepreneur grow.</a:t>
            </a:r>
          </a:p>
        </p:txBody>
      </p:sp>
      <p:sp>
        <p:nvSpPr>
          <p:cNvPr id="1048936" name="Oval 4"/>
          <p:cNvSpPr/>
          <p:nvPr/>
        </p:nvSpPr>
        <p:spPr>
          <a:xfrm>
            <a:off x="1325880" y="4160520"/>
            <a:ext cx="1005840" cy="1005840"/>
          </a:xfrm>
          <a:prstGeom prst="ellipse">
            <a:avLst/>
          </a:prstGeom>
          <a:solidFill>
            <a:srgbClr val="1D85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937" name="TextBox 5"/>
          <p:cNvSpPr txBox="1"/>
          <p:nvPr/>
        </p:nvSpPr>
        <p:spPr>
          <a:xfrm>
            <a:off x="1696720" y="4457447"/>
            <a:ext cx="284480" cy="3200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</a:p>
        </p:txBody>
      </p:sp>
      <p:sp>
        <p:nvSpPr>
          <p:cNvPr id="1048938" name="TextBox 6"/>
          <p:cNvSpPr txBox="1"/>
          <p:nvPr/>
        </p:nvSpPr>
        <p:spPr>
          <a:xfrm>
            <a:off x="2560320" y="4224528"/>
            <a:ext cx="678181" cy="281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1D85BE"/>
                </a:solidFill>
                <a:latin typeface="Aptos"/>
              </a:defRPr>
            </a:pPr>
            <a:r>
              <a:t>LEARN</a:t>
            </a:r>
          </a:p>
        </p:txBody>
      </p:sp>
      <p:sp>
        <p:nvSpPr>
          <p:cNvPr id="1048939" name="TextBox 7"/>
          <p:cNvSpPr txBox="1"/>
          <p:nvPr/>
        </p:nvSpPr>
        <p:spPr>
          <a:xfrm>
            <a:off x="2560320" y="4590288"/>
            <a:ext cx="1070789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Stay curious.</a:t>
            </a:r>
          </a:p>
        </p:txBody>
      </p:sp>
      <p:sp>
        <p:nvSpPr>
          <p:cNvPr id="1048940" name="Oval 8"/>
          <p:cNvSpPr/>
          <p:nvPr/>
        </p:nvSpPr>
        <p:spPr>
          <a:xfrm>
            <a:off x="4572000" y="4160520"/>
            <a:ext cx="1005840" cy="1005840"/>
          </a:xfrm>
          <a:prstGeom prst="ellipse">
            <a:avLst/>
          </a:prstGeom>
          <a:solidFill>
            <a:srgbClr val="9D2F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941" name="TextBox 9"/>
          <p:cNvSpPr txBox="1"/>
          <p:nvPr/>
        </p:nvSpPr>
        <p:spPr>
          <a:xfrm>
            <a:off x="4932680" y="4457446"/>
            <a:ext cx="284480" cy="3200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48942" name="TextBox 10"/>
          <p:cNvSpPr txBox="1"/>
          <p:nvPr/>
        </p:nvSpPr>
        <p:spPr>
          <a:xfrm>
            <a:off x="5806440" y="4224528"/>
            <a:ext cx="484456" cy="281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9D2F36"/>
                </a:solidFill>
                <a:latin typeface="Aptos"/>
              </a:defRPr>
            </a:pPr>
            <a:r>
              <a:t>ACT</a:t>
            </a:r>
          </a:p>
        </p:txBody>
      </p:sp>
      <p:sp>
        <p:nvSpPr>
          <p:cNvPr id="1048943" name="TextBox 11"/>
          <p:cNvSpPr txBox="1"/>
          <p:nvPr/>
        </p:nvSpPr>
        <p:spPr>
          <a:xfrm>
            <a:off x="5806440" y="4590288"/>
            <a:ext cx="1430308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Take the first step.</a:t>
            </a:r>
          </a:p>
        </p:txBody>
      </p:sp>
      <p:sp>
        <p:nvSpPr>
          <p:cNvPr id="1048944" name="Oval 12"/>
          <p:cNvSpPr/>
          <p:nvPr/>
        </p:nvSpPr>
        <p:spPr>
          <a:xfrm>
            <a:off x="7818119" y="4160520"/>
            <a:ext cx="1005840" cy="1005840"/>
          </a:xfrm>
          <a:prstGeom prst="ellipse">
            <a:avLst/>
          </a:prstGeom>
          <a:solidFill>
            <a:srgbClr val="DCA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945" name="TextBox 13"/>
          <p:cNvSpPr txBox="1"/>
          <p:nvPr/>
        </p:nvSpPr>
        <p:spPr>
          <a:xfrm>
            <a:off x="8178799" y="4462272"/>
            <a:ext cx="284480" cy="32003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048946" name="TextBox 14"/>
          <p:cNvSpPr txBox="1"/>
          <p:nvPr/>
        </p:nvSpPr>
        <p:spPr>
          <a:xfrm>
            <a:off x="9052559" y="4224528"/>
            <a:ext cx="665481" cy="2819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300" b="1">
                <a:solidFill>
                  <a:srgbClr val="DCA530"/>
                </a:solidFill>
                <a:latin typeface="Aptos"/>
              </a:defRPr>
            </a:pPr>
            <a:r>
              <a:t>GROW</a:t>
            </a:r>
          </a:p>
        </p:txBody>
      </p:sp>
      <p:sp>
        <p:nvSpPr>
          <p:cNvPr id="1048947" name="TextBox 15"/>
          <p:cNvSpPr txBox="1"/>
          <p:nvPr/>
        </p:nvSpPr>
        <p:spPr>
          <a:xfrm>
            <a:off x="9052559" y="4590288"/>
            <a:ext cx="1162864" cy="2692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Aptos"/>
              </a:defRPr>
            </a:pPr>
            <a:r>
              <a:t>Build together.</a:t>
            </a:r>
          </a:p>
        </p:txBody>
      </p:sp>
      <p:sp>
        <p:nvSpPr>
          <p:cNvPr id="1048948" name="TextBox 16"/>
          <p:cNvSpPr txBox="1"/>
          <p:nvPr/>
        </p:nvSpPr>
        <p:spPr>
          <a:xfrm>
            <a:off x="2011680" y="5806440"/>
            <a:ext cx="3199973" cy="28194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>
              <a:defRPr sz="1300" b="1">
                <a:solidFill>
                  <a:srgbClr val="DCA530"/>
                </a:solidFill>
                <a:latin typeface="Aptos"/>
              </a:defRPr>
            </a:pPr>
            <a:r>
              <a:t>TOGETHER FOR A SUSTAINABLE FUTURE</a:t>
            </a:r>
          </a:p>
        </p:txBody>
      </p:sp>
      <p:sp>
        <p:nvSpPr>
          <p:cNvPr id="1048949" name="Rectangle 17"/>
          <p:cNvSpPr/>
          <p:nvPr/>
        </p:nvSpPr>
        <p:spPr>
          <a:xfrm>
            <a:off x="502920" y="6519672"/>
            <a:ext cx="11183112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950" name="TextBox 18"/>
          <p:cNvSpPr txBox="1"/>
          <p:nvPr/>
        </p:nvSpPr>
        <p:spPr>
          <a:xfrm>
            <a:off x="530352" y="6565392"/>
            <a:ext cx="3324345" cy="2057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47E"/>
                </a:solidFill>
                <a:latin typeface="Aptos"/>
              </a:defRPr>
            </a:pPr>
            <a:r>
              <a:t>RIFAH CHAMBER OF COMMERCE &amp; INDUSTRY • CHENNAI CHAPTER</a:t>
            </a:r>
          </a:p>
        </p:txBody>
      </p:sp>
      <p:sp>
        <p:nvSpPr>
          <p:cNvPr id="1048951" name="TextBox 19"/>
          <p:cNvSpPr txBox="1"/>
          <p:nvPr/>
        </p:nvSpPr>
        <p:spPr>
          <a:xfrm>
            <a:off x="10789920" y="6547104"/>
            <a:ext cx="309880" cy="218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69747E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902</Words>
  <Application>Microsoft Office PowerPoint</Application>
  <PresentationFormat>Widescreen</PresentationFormat>
  <Paragraphs>146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Rifah Chennai Chapter Event — Learning &amp; Impact Report</dc:title>
  <dc:creator>Rifah Chennai Chapter</dc:creator>
  <cp:lastModifiedBy>Muhammed Muzammil</cp:lastModifiedBy>
  <cp:revision>2</cp:revision>
  <dcterms:created xsi:type="dcterms:W3CDTF">2013-01-26T22:14:16Z</dcterms:created>
  <dcterms:modified xsi:type="dcterms:W3CDTF">2026-09-14T02:25:03Z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39b4318cedba4d61945bf2285158d677_23</vt:lpwstr>
  </property>
</Properties>
</file>